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1"/>
  </p:sldMasterIdLst>
  <p:notesMasterIdLst>
    <p:notesMasterId r:id="rId14"/>
  </p:notesMasterIdLst>
  <p:sldIdLst>
    <p:sldId id="257" r:id="rId2"/>
    <p:sldId id="360" r:id="rId3"/>
    <p:sldId id="365" r:id="rId4"/>
    <p:sldId id="366" r:id="rId5"/>
    <p:sldId id="362" r:id="rId6"/>
    <p:sldId id="364" r:id="rId7"/>
    <p:sldId id="354" r:id="rId8"/>
    <p:sldId id="358" r:id="rId9"/>
    <p:sldId id="356" r:id="rId10"/>
    <p:sldId id="357" r:id="rId11"/>
    <p:sldId id="359" r:id="rId12"/>
    <p:sldId id="361" r:id="rId13"/>
  </p:sldIdLst>
  <p:sldSz cx="12192000" cy="6858000"/>
  <p:notesSz cx="6858000" cy="9144000"/>
  <p:embeddedFontLst>
    <p:embeddedFont>
      <p:font typeface="Fredoka One" panose="020B0604020202020204" charset="0"/>
      <p:regular r:id="rId15"/>
    </p:embeddedFont>
    <p:embeddedFont>
      <p:font typeface="Calibri" panose="020F0502020204030204" pitchFamily="34" charset="0"/>
      <p:regular r:id="rId16"/>
      <p:bold r:id="rId17"/>
      <p:italic r:id="rId18"/>
      <p:boldItalic r:id="rId19"/>
    </p:embeddedFont>
    <p:embeddedFont>
      <p:font typeface="Quicksand" panose="020B0604020202020204" charset="0"/>
      <p:regular r:id="rId20"/>
    </p:embeddedFont>
    <p:embeddedFont>
      <p:font typeface="Calibri Light" panose="020F0302020204030204" pitchFamily="34" charset="0"/>
      <p:regular r:id="rId21"/>
      <p:italic r:id="rId2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UCKINGHAM Matt" initials="BM" lastIdx="1" clrIdx="0">
    <p:extLst>
      <p:ext uri="{19B8F6BF-5375-455C-9EA6-DF929625EA0E}">
        <p15:presenceInfo xmlns:p15="http://schemas.microsoft.com/office/powerpoint/2012/main" userId="S::mjb5@staff.staffs.ac.uk::edfdff58-c6de-48a6-b910-0f55ebff5ba8" providerId="AD"/>
      </p:ext>
    </p:extLst>
  </p:cmAuthor>
  <p:cmAuthor id="2" name="Hannah Marubbi" initials="HM" lastIdx="6" clrIdx="1">
    <p:extLst>
      <p:ext uri="{19B8F6BF-5375-455C-9EA6-DF929625EA0E}">
        <p15:presenceInfo xmlns:p15="http://schemas.microsoft.com/office/powerpoint/2012/main" userId="S-1-5-21-1486970568-3785589942-1667704583-35786" providerId="AD"/>
      </p:ext>
    </p:extLst>
  </p:cmAuthor>
  <p:cmAuthor id="3" name="Jillian Howe" initials="JH" lastIdx="1" clrIdx="2">
    <p:extLst>
      <p:ext uri="{19B8F6BF-5375-455C-9EA6-DF929625EA0E}">
        <p15:presenceInfo xmlns:p15="http://schemas.microsoft.com/office/powerpoint/2012/main" userId="S-1-5-21-1486970568-3785589942-1667704583-3660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78643"/>
    <a:srgbClr val="4E6A84"/>
    <a:srgbClr val="FFD966"/>
    <a:srgbClr val="FFFFFF"/>
    <a:srgbClr val="9FB7DB"/>
    <a:srgbClr val="DD3B1C"/>
    <a:srgbClr val="7B53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069" autoAdjust="0"/>
    <p:restoredTop sz="93194" autoAdjust="0"/>
  </p:normalViewPr>
  <p:slideViewPr>
    <p:cSldViewPr snapToGrid="0" snapToObjects="1">
      <p:cViewPr varScale="1">
        <p:scale>
          <a:sx n="73" d="100"/>
          <a:sy n="73" d="100"/>
        </p:scale>
        <p:origin x="738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font" Target="fonts/font8.fntdata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FFF550-6CCC-6D42-8C55-16A967EC6B42}" type="datetimeFigureOut">
              <a:rPr lang="en-US" smtClean="0"/>
              <a:t>10/21/2024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A8D0B7-899F-5F4F-9C5B-B2EB92D1A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2639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0BAFE6-BCD7-BE41-B3FC-E9A49CB6A22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0730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0BAFE6-BCD7-BE41-B3FC-E9A49CB6A22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53316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0BAFE6-BCD7-BE41-B3FC-E9A49CB6A22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6706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0BAFE6-BCD7-BE41-B3FC-E9A49CB6A22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1385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0BAFE6-BCD7-BE41-B3FC-E9A49CB6A22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7536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0BAFE6-BCD7-BE41-B3FC-E9A49CB6A22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8111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0BAFE6-BCD7-BE41-B3FC-E9A49CB6A22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3810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0BAFE6-BCD7-BE41-B3FC-E9A49CB6A22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0429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0BAFE6-BCD7-BE41-B3FC-E9A49CB6A22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6727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0BAFE6-BCD7-BE41-B3FC-E9A49CB6A22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180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0BAFE6-BCD7-BE41-B3FC-E9A49CB6A22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2142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5BE843-8CC2-CC4F-8B30-1B57D83C59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AC9E2C1-7E0F-0545-B06C-C8D1AAB659E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995891-1207-0149-AB2F-B433CDC38C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027BB-4C9B-DF4D-AFC7-7222272056AA}" type="datetimeFigureOut">
              <a:rPr lang="en-US" smtClean="0"/>
              <a:t>10/21/2024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B1A014-4D67-5242-A30C-BE48B9A5DA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E42268-13D6-6F40-AC51-5ABB43FE96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D4EAB-2CC0-BE44-BE24-FA9E334CB4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1440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6F62CF-D45B-9141-B20E-4C176C3D8B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050F889-84B9-B34F-A9DE-599A26AD4E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360DC8-44EC-E647-A33C-ED94514F82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027BB-4C9B-DF4D-AFC7-7222272056AA}" type="datetimeFigureOut">
              <a:rPr lang="en-US" smtClean="0"/>
              <a:t>10/21/2024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102055-1679-514A-AFAB-494C0C5A75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0B6BBB-621E-7146-9C17-C09BD6D799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D4EAB-2CC0-BE44-BE24-FA9E334CB4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294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F5EC239-7AEA-D941-954C-B89A3BFED77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16C08AB-D41E-1140-93BF-DE8BE54765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DB857C-F586-E94B-9C4E-05E9844A87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027BB-4C9B-DF4D-AFC7-7222272056AA}" type="datetimeFigureOut">
              <a:rPr lang="en-US" smtClean="0"/>
              <a:t>10/21/2024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4C7182-D204-F84C-BBAB-83F96D79EE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549006-6A51-A243-8B5D-572D3E269A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D4EAB-2CC0-BE44-BE24-FA9E334CB4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4331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E2ADD3-F3E5-A543-8132-09054602F0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A0AFF9-638D-3D43-B4BB-CA9A21CB3F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93F06A-4538-BC4F-8EB9-8BFE743664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027BB-4C9B-DF4D-AFC7-7222272056AA}" type="datetimeFigureOut">
              <a:rPr lang="en-US" smtClean="0"/>
              <a:t>10/21/2024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03514E-9AD8-CB44-8EC6-0390B6DD81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F0D8B0-78FC-ED4A-9D1C-8E421FD54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D4EAB-2CC0-BE44-BE24-FA9E334CB4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3869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5FB722-53B2-5A4D-A7FE-E5464CF836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BD2D9D-7503-F049-8B0C-EA9A69AABA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88860D-7905-D74E-B613-F77DE6EBFD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027BB-4C9B-DF4D-AFC7-7222272056AA}" type="datetimeFigureOut">
              <a:rPr lang="en-US" smtClean="0"/>
              <a:t>10/21/2024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A7F172-1552-E746-B533-20CC363EB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590920-12A4-D349-8329-D93511D856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D4EAB-2CC0-BE44-BE24-FA9E334CB4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373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B7A9E9-14C6-4A4F-A0F8-155A1757F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151EC3-936B-A14F-B07E-670A572E644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F71331-D2EE-EB42-A255-67F3F6EC4F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327E606-5536-594A-98F5-B8E1D0CE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027BB-4C9B-DF4D-AFC7-7222272056AA}" type="datetimeFigureOut">
              <a:rPr lang="en-US" smtClean="0"/>
              <a:t>10/21/2024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92028E-01B8-1644-BB97-1B97B3D9E8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0927062-9634-574A-9DD2-21E101B069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D4EAB-2CC0-BE44-BE24-FA9E334CB4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7745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AA955-215A-0B41-BCEC-274011D8F2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0B5751-666F-ED43-9B27-5CADAD768E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67C4E86-F47C-124F-9345-484B0A9867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38D237-1D8E-4644-8357-E6208A06F75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2C66BB6-B5AA-B148-9427-6ADE5BECE19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54BF301-6C4A-E540-9238-EC7FC6CCDE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027BB-4C9B-DF4D-AFC7-7222272056AA}" type="datetimeFigureOut">
              <a:rPr lang="en-US" smtClean="0"/>
              <a:t>10/21/2024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9959486-E59F-7144-AB9F-A943001722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3002D8-54C0-3044-A2F2-61B8AF49D8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D4EAB-2CC0-BE44-BE24-FA9E334CB4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3998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55CEEB-1DC0-7D49-8639-1DED863DD1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828613E-120D-EA40-9D12-B9D6B3EBBB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027BB-4C9B-DF4D-AFC7-7222272056AA}" type="datetimeFigureOut">
              <a:rPr lang="en-US" smtClean="0"/>
              <a:t>10/21/2024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DAAA77B-3049-8041-A091-6515307A00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F4B1FFF-0243-5142-8F33-A35ED74A07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D4EAB-2CC0-BE44-BE24-FA9E334CB4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3864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65D47DD-70A1-7F4D-B8FC-DF762B8111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027BB-4C9B-DF4D-AFC7-7222272056AA}" type="datetimeFigureOut">
              <a:rPr lang="en-US" smtClean="0"/>
              <a:t>10/21/2024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6FE9C60-CDD3-6D44-B2C7-BD6F3FDC32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B01A74-2F62-7A47-B900-F7D6FDF4AC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D4EAB-2CC0-BE44-BE24-FA9E334CB4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1083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CFA6FE-B4DB-CE43-904D-9254465AD7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DCDEC1-2FB5-234D-AA43-B5F3EF2A02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E31C37-ACE6-7948-99E6-D74FDB6CF2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639E47-F9F6-5143-9C5D-91508CBD05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027BB-4C9B-DF4D-AFC7-7222272056AA}" type="datetimeFigureOut">
              <a:rPr lang="en-US" smtClean="0"/>
              <a:t>10/21/2024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46CB3A-646A-8244-868D-23A35A53B6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BFE8DA-4D6C-B14B-B2D1-2F868B7B5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D4EAB-2CC0-BE44-BE24-FA9E334CB4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961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126E6C-924A-1145-A69A-4246AD71E9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9221A70-173E-654C-AFAD-93EEE974C73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DE2C597-4520-B049-A7D5-1C9F0E65A9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408F87-DE71-7342-8104-10AAE8F2D4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027BB-4C9B-DF4D-AFC7-7222272056AA}" type="datetimeFigureOut">
              <a:rPr lang="en-US" smtClean="0"/>
              <a:t>10/21/2024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2871ED-A3C1-024B-BF16-B9D3F308A5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767F34-786B-BC4F-BEAA-CE7FE79E5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D4EAB-2CC0-BE44-BE24-FA9E334CB4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9874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6EB7D3-6EF6-644B-A910-D8272C6D49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7C7908-C676-4C49-9A97-6AC391DB2E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18C515-4A98-5D4E-8399-67632AC3F64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1027BB-4C9B-DF4D-AFC7-7222272056AA}" type="datetimeFigureOut">
              <a:rPr lang="en-US" smtClean="0"/>
              <a:t>10/21/2024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4BB7C0-FAE0-304C-8E0D-9BB9948748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B63FB6-555A-F24F-94BB-E5DEBE89F3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1D4EAB-2CC0-BE44-BE24-FA9E334CB4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846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2.svg"/><Relationship Id="rId9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10" Type="http://schemas.openxmlformats.org/officeDocument/2006/relationships/image" Target="../media/image23.jpeg"/><Relationship Id="rId4" Type="http://schemas.openxmlformats.org/officeDocument/2006/relationships/image" Target="../media/image19.png"/><Relationship Id="rId9" Type="http://schemas.openxmlformats.org/officeDocument/2006/relationships/image" Target="../media/image25.sv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0.svg"/><Relationship Id="rId13" Type="http://schemas.openxmlformats.org/officeDocument/2006/relationships/image" Target="../media/image28.png"/><Relationship Id="rId3" Type="http://schemas.openxmlformats.org/officeDocument/2006/relationships/image" Target="../media/image6.emf"/><Relationship Id="rId12" Type="http://schemas.microsoft.com/office/2007/relationships/hdphoto" Target="../media/hdphoto6.wdp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11" Type="http://schemas.openxmlformats.org/officeDocument/2006/relationships/image" Target="../media/image27.png"/><Relationship Id="rId10" Type="http://schemas.openxmlformats.org/officeDocument/2006/relationships/image" Target="../media/image26.png"/><Relationship Id="rId4" Type="http://schemas.openxmlformats.org/officeDocument/2006/relationships/image" Target="../media/image24.png"/><Relationship Id="rId9" Type="http://schemas.openxmlformats.org/officeDocument/2006/relationships/image" Target="../media/image25.jpeg"/><Relationship Id="rId14" Type="http://schemas.microsoft.com/office/2007/relationships/hdphoto" Target="../media/hdphoto7.wdp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6.emf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microsoft.com/office/2007/relationships/hdphoto" Target="../media/hdphoto4.wdp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7" Type="http://schemas.microsoft.com/office/2007/relationships/hdphoto" Target="../media/hdphoto5.wdp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1.jpeg"/><Relationship Id="rId3" Type="http://schemas.openxmlformats.org/officeDocument/2006/relationships/image" Target="../media/image6.emf"/><Relationship Id="rId12" Type="http://schemas.openxmlformats.org/officeDocument/2006/relationships/image" Target="../media/image2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11" Type="http://schemas.openxmlformats.org/officeDocument/2006/relationships/hyperlink" Target="https://vimeo.com/709534340" TargetMode="External"/><Relationship Id="rId10" Type="http://schemas.openxmlformats.org/officeDocument/2006/relationships/hyperlink" Target="https://vimeo.com/689359524" TargetMode="External"/><Relationship Id="rId4" Type="http://schemas.openxmlformats.org/officeDocument/2006/relationships/image" Target="../media/image19.png"/><Relationship Id="rId9" Type="http://schemas.openxmlformats.org/officeDocument/2006/relationships/image" Target="../media/image25.svg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hdphoto" Target="../media/hdphoto5.wdp"/><Relationship Id="rId3" Type="http://schemas.openxmlformats.org/officeDocument/2006/relationships/image" Target="../media/image6.emf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microsoft.com/office/2007/relationships/hdphoto" Target="../media/hdphoto4.wdp"/><Relationship Id="rId5" Type="http://schemas.openxmlformats.org/officeDocument/2006/relationships/image" Target="../media/image12.png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phic 12">
            <a:extLst>
              <a:ext uri="{FF2B5EF4-FFF2-40B4-BE49-F238E27FC236}">
                <a16:creationId xmlns:a16="http://schemas.microsoft.com/office/drawing/2014/main" id="{EEB38C1D-44EF-5F42-98F9-5ACA34A4636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-64008" y="3297682"/>
            <a:ext cx="12344400" cy="363259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DD5F41C-9AFF-5D40-9543-6B1C69EFF0AB}"/>
              </a:ext>
            </a:extLst>
          </p:cNvPr>
          <p:cNvSpPr txBox="1"/>
          <p:nvPr/>
        </p:nvSpPr>
        <p:spPr>
          <a:xfrm>
            <a:off x="3283200" y="382484"/>
            <a:ext cx="8376306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4400" b="1" dirty="0" smtClean="0">
                <a:solidFill>
                  <a:srgbClr val="4E6A84"/>
                </a:solidFill>
                <a:latin typeface="Fredoka One" panose="02000000000000000000" pitchFamily="2" charset="77"/>
              </a:rPr>
              <a:t>Ladies of Llangollen</a:t>
            </a:r>
          </a:p>
          <a:p>
            <a:pPr algn="r"/>
            <a:r>
              <a:rPr lang="en-GB" sz="3200" b="1" dirty="0" smtClean="0">
                <a:solidFill>
                  <a:srgbClr val="D78643"/>
                </a:solidFill>
                <a:latin typeface="Fredoka One" panose="02000000000000000000" pitchFamily="2" charset="77"/>
              </a:rPr>
              <a:t>Champions of the Picturesque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54924" y="2508696"/>
            <a:ext cx="4485009" cy="384917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253613" y="3153250"/>
            <a:ext cx="3231876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dirty="0">
                <a:solidFill>
                  <a:srgbClr val="4E6A84"/>
                </a:solidFill>
                <a:latin typeface="Quicksand" panose="020B0604020202020204" charset="0"/>
              </a:rPr>
              <a:t>The Ladies </a:t>
            </a:r>
            <a:r>
              <a:rPr lang="en-GB" sz="2400" dirty="0" smtClean="0">
                <a:solidFill>
                  <a:srgbClr val="4E6A84"/>
                </a:solidFill>
                <a:latin typeface="Quicksand" panose="020B0604020202020204" charset="0"/>
              </a:rPr>
              <a:t>of Llangollen were </a:t>
            </a:r>
            <a:r>
              <a:rPr lang="en-GB" sz="2800" dirty="0">
                <a:solidFill>
                  <a:srgbClr val="4E6A84"/>
                </a:solidFill>
                <a:latin typeface="Fredoka One" panose="020B0604020202020204" charset="0"/>
              </a:rPr>
              <a:t>Champions of the Picturesque</a:t>
            </a:r>
            <a:r>
              <a:rPr lang="en-GB" sz="2400" dirty="0">
                <a:solidFill>
                  <a:srgbClr val="4E6A84"/>
                </a:solidFill>
                <a:latin typeface="Quicksand" panose="020B0604020202020204" charset="0"/>
              </a:rPr>
              <a:t>, but what does this mean</a:t>
            </a:r>
            <a:r>
              <a:rPr lang="en-GB" sz="2400" dirty="0" smtClean="0">
                <a:solidFill>
                  <a:srgbClr val="4E6A84"/>
                </a:solidFill>
                <a:latin typeface="Quicksand" panose="020B0604020202020204" charset="0"/>
              </a:rPr>
              <a:t>? Let’s find </a:t>
            </a:r>
          </a:p>
          <a:p>
            <a:pPr algn="ctr"/>
            <a:r>
              <a:rPr lang="en-GB" sz="2400" dirty="0" smtClean="0">
                <a:solidFill>
                  <a:srgbClr val="4E6A84"/>
                </a:solidFill>
                <a:latin typeface="Quicksand" panose="020B0604020202020204" charset="0"/>
              </a:rPr>
              <a:t>out more…</a:t>
            </a:r>
            <a:endParaRPr lang="en-GB" sz="3200" dirty="0">
              <a:solidFill>
                <a:srgbClr val="4E6A84"/>
              </a:solidFill>
              <a:latin typeface="Quicksand" panose="020B060402020202020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66081" y="5284217"/>
            <a:ext cx="1373637" cy="137363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9451" y="0"/>
            <a:ext cx="3297354" cy="209986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7422" b="89973" l="9942" r="98799">
                        <a14:foregroundMark x1="29205" y1="19540" x2="33596" y2="84580"/>
                        <a14:foregroundMark x1="20713" y1="85398" x2="23488" y2="81612"/>
                        <a14:foregroundMark x1="78376" y1="85671" x2="73405" y2="85792"/>
                        <a14:backgroundMark x1="19967" y1="46743" x2="19967" y2="46743"/>
                        <a14:backgroundMark x1="77092" y1="83641" x2="77092" y2="8364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r="-739"/>
          <a:stretch/>
        </p:blipFill>
        <p:spPr>
          <a:xfrm>
            <a:off x="4355697" y="1049930"/>
            <a:ext cx="6504916" cy="8829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401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4B70BE0-8B72-7A42-889A-1034EAE0907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037366"/>
            <a:ext cx="12193059" cy="2858376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711401" y="657955"/>
            <a:ext cx="5488361" cy="7154405"/>
            <a:chOff x="622502" y="657955"/>
            <a:chExt cx="4935810" cy="7154405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C2018A6C-E7DA-A04D-B019-AE58875BCFD4}"/>
                </a:ext>
              </a:extLst>
            </p:cNvPr>
            <p:cNvGrpSpPr/>
            <p:nvPr/>
          </p:nvGrpSpPr>
          <p:grpSpPr>
            <a:xfrm>
              <a:off x="622502" y="657955"/>
              <a:ext cx="4935810" cy="7154405"/>
              <a:chOff x="5122693" y="2939838"/>
              <a:chExt cx="3690496" cy="6593404"/>
            </a:xfrm>
          </p:grpSpPr>
          <p:pic>
            <p:nvPicPr>
              <p:cNvPr id="9" name="Graphic 11">
                <a:extLst>
                  <a:ext uri="{FF2B5EF4-FFF2-40B4-BE49-F238E27FC236}">
                    <a16:creationId xmlns:a16="http://schemas.microsoft.com/office/drawing/2014/main" id="{93DE2649-99BA-8047-8421-DFC4AAB77F0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  <a:ext uri="{96DAC541-7B7A-43D3-8B79-37D633B846F1}">
                    <asvg:svgBlip xmlns:asvg="http://schemas.microsoft.com/office/drawing/2016/SVG/main" xmlns="" r:embed="rId9"/>
                  </a:ext>
                </a:extLst>
              </a:blip>
              <a:stretch>
                <a:fillRect/>
              </a:stretch>
            </p:blipFill>
            <p:spPr>
              <a:xfrm flipH="1">
                <a:off x="5122693" y="2939838"/>
                <a:ext cx="3690496" cy="6593404"/>
              </a:xfrm>
              <a:prstGeom prst="rect">
                <a:avLst/>
              </a:prstGeom>
            </p:spPr>
          </p:pic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9595D39-4F6C-EA45-9027-DC4783050CFC}"/>
                  </a:ext>
                </a:extLst>
              </p:cNvPr>
              <p:cNvSpPr txBox="1"/>
              <p:nvPr/>
            </p:nvSpPr>
            <p:spPr>
              <a:xfrm>
                <a:off x="5496271" y="4668747"/>
                <a:ext cx="2971027" cy="45382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400" dirty="0">
                    <a:solidFill>
                      <a:srgbClr val="FFD966"/>
                    </a:solidFill>
                    <a:latin typeface="Fredoka One" panose="020B0604020202020204" charset="0"/>
                  </a:rPr>
                  <a:t>Design and plan your own garden and wild area. </a:t>
                </a:r>
                <a:endParaRPr lang="en-GB" sz="2400" dirty="0" smtClean="0">
                  <a:solidFill>
                    <a:srgbClr val="FFD966"/>
                  </a:solidFill>
                  <a:latin typeface="Fredoka One" panose="020B0604020202020204" charset="0"/>
                </a:endParaRPr>
              </a:p>
              <a:p>
                <a:endParaRPr lang="en-GB" dirty="0">
                  <a:solidFill>
                    <a:srgbClr val="FFFFFF"/>
                  </a:solidFill>
                  <a:latin typeface="Quicksand" panose="020B0604020202020204" charset="0"/>
                </a:endParaRPr>
              </a:p>
              <a:p>
                <a:r>
                  <a:rPr lang="en-GB" dirty="0" smtClean="0">
                    <a:solidFill>
                      <a:srgbClr val="FFFFFF"/>
                    </a:solidFill>
                    <a:latin typeface="Quicksand" panose="020B0604020202020204" charset="0"/>
                  </a:rPr>
                  <a:t>Draw </a:t>
                </a:r>
                <a:r>
                  <a:rPr lang="en-GB" dirty="0">
                    <a:solidFill>
                      <a:srgbClr val="FFFFFF"/>
                    </a:solidFill>
                    <a:latin typeface="Quicksand" panose="020B0604020202020204" charset="0"/>
                  </a:rPr>
                  <a:t>out </a:t>
                </a:r>
                <a:r>
                  <a:rPr lang="en-GB" dirty="0" smtClean="0">
                    <a:solidFill>
                      <a:srgbClr val="FFFFFF"/>
                    </a:solidFill>
                    <a:latin typeface="Quicksand" panose="020B0604020202020204" charset="0"/>
                  </a:rPr>
                  <a:t>a garden </a:t>
                </a:r>
                <a:r>
                  <a:rPr lang="en-GB" dirty="0">
                    <a:solidFill>
                      <a:srgbClr val="FFFFFF"/>
                    </a:solidFill>
                    <a:latin typeface="Quicksand" panose="020B0604020202020204" charset="0"/>
                  </a:rPr>
                  <a:t>plans like Sarah did for Queen Charlotte. </a:t>
                </a:r>
                <a:endParaRPr lang="en-GB" dirty="0" smtClean="0">
                  <a:solidFill>
                    <a:srgbClr val="FFFFFF"/>
                  </a:solidFill>
                  <a:latin typeface="Quicksand" panose="020B060402020202020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 smtClean="0">
                    <a:solidFill>
                      <a:srgbClr val="FFFFFF"/>
                    </a:solidFill>
                    <a:latin typeface="Quicksand" panose="020B0604020202020204" charset="0"/>
                  </a:rPr>
                  <a:t>What </a:t>
                </a:r>
                <a:r>
                  <a:rPr lang="en-GB" dirty="0">
                    <a:solidFill>
                      <a:srgbClr val="FFFFFF"/>
                    </a:solidFill>
                    <a:latin typeface="Quicksand" panose="020B0604020202020204" charset="0"/>
                  </a:rPr>
                  <a:t>would you grow and why? </a:t>
                </a:r>
                <a:endParaRPr lang="en-GB" dirty="0" smtClean="0">
                  <a:solidFill>
                    <a:srgbClr val="FFFFFF"/>
                  </a:solidFill>
                  <a:latin typeface="Quicksand" panose="020B060402020202020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 smtClean="0">
                    <a:solidFill>
                      <a:srgbClr val="FFFFFF"/>
                    </a:solidFill>
                    <a:latin typeface="Quicksand" panose="020B0604020202020204" charset="0"/>
                  </a:rPr>
                  <a:t>What </a:t>
                </a:r>
                <a:r>
                  <a:rPr lang="en-GB" dirty="0">
                    <a:solidFill>
                      <a:srgbClr val="FFFFFF"/>
                    </a:solidFill>
                    <a:latin typeface="Quicksand" panose="020B0604020202020204" charset="0"/>
                  </a:rPr>
                  <a:t>features would you have? </a:t>
                </a:r>
                <a:endParaRPr lang="en-GB" dirty="0" smtClean="0">
                  <a:solidFill>
                    <a:srgbClr val="FFFFFF"/>
                  </a:solidFill>
                  <a:latin typeface="Quicksand" panose="020B060402020202020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 smtClean="0">
                    <a:solidFill>
                      <a:srgbClr val="FFFFFF"/>
                    </a:solidFill>
                    <a:latin typeface="Quicksand" panose="020B0604020202020204" charset="0"/>
                  </a:rPr>
                  <a:t>What </a:t>
                </a:r>
                <a:r>
                  <a:rPr lang="en-GB" dirty="0">
                    <a:solidFill>
                      <a:srgbClr val="FFFFFF"/>
                    </a:solidFill>
                    <a:latin typeface="Quicksand" panose="020B0604020202020204" charset="0"/>
                  </a:rPr>
                  <a:t>parts of the garden would be special and important to you? </a:t>
                </a:r>
                <a:endParaRPr lang="en-GB" dirty="0" smtClean="0">
                  <a:solidFill>
                    <a:srgbClr val="FFFFFF"/>
                  </a:solidFill>
                  <a:latin typeface="Quicksand" panose="020B0604020202020204" charset="0"/>
                </a:endParaRPr>
              </a:p>
              <a:p>
                <a:endParaRPr lang="en-GB" dirty="0">
                  <a:solidFill>
                    <a:srgbClr val="FFFFFF"/>
                  </a:solidFill>
                  <a:latin typeface="Quicksand" panose="020B0604020202020204" charset="0"/>
                </a:endParaRPr>
              </a:p>
              <a:p>
                <a:r>
                  <a:rPr lang="en-GB" dirty="0" smtClean="0">
                    <a:solidFill>
                      <a:srgbClr val="FFFFFF"/>
                    </a:solidFill>
                    <a:latin typeface="Quicksand" panose="020B0604020202020204" charset="0"/>
                  </a:rPr>
                  <a:t>When </a:t>
                </a:r>
                <a:r>
                  <a:rPr lang="en-GB" dirty="0">
                    <a:solidFill>
                      <a:srgbClr val="FFFFFF"/>
                    </a:solidFill>
                    <a:latin typeface="Quicksand" panose="020B0604020202020204" charset="0"/>
                  </a:rPr>
                  <a:t>you have finished your plans, show a partner and share your plans with each other. </a:t>
                </a:r>
              </a:p>
              <a:p>
                <a:endParaRPr lang="en-GB" sz="2800" dirty="0">
                  <a:solidFill>
                    <a:schemeClr val="bg1"/>
                  </a:solidFill>
                  <a:latin typeface="Quicksand" pitchFamily="2" charset="77"/>
                </a:endParaRPr>
              </a:p>
              <a:p>
                <a:endParaRPr lang="en-GB" sz="2200" dirty="0">
                  <a:solidFill>
                    <a:schemeClr val="bg1"/>
                  </a:solidFill>
                  <a:latin typeface="Quicksand" pitchFamily="2" charset="77"/>
                </a:endParaRPr>
              </a:p>
              <a:p>
                <a:endParaRPr lang="en-US" dirty="0"/>
              </a:p>
            </p:txBody>
          </p:sp>
        </p:grpSp>
        <p:sp>
          <p:nvSpPr>
            <p:cNvPr id="2" name="Rectangle 1"/>
            <p:cNvSpPr/>
            <p:nvPr/>
          </p:nvSpPr>
          <p:spPr>
            <a:xfrm>
              <a:off x="1178629" y="1648281"/>
              <a:ext cx="3606568" cy="70634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4000" dirty="0" smtClean="0">
                  <a:solidFill>
                    <a:srgbClr val="FFFFFF"/>
                  </a:solidFill>
                  <a:latin typeface="Fredoka One" panose="02000000000000000000" pitchFamily="2" charset="77"/>
                </a:rPr>
                <a:t>Activity 2:</a:t>
              </a:r>
              <a:endParaRPr lang="en-GB" sz="4000" dirty="0">
                <a:solidFill>
                  <a:srgbClr val="FFFFFF"/>
                </a:solidFill>
                <a:latin typeface="Fredoka One" panose="02000000000000000000" pitchFamily="2" charset="77"/>
              </a:endParaRPr>
            </a:p>
          </p:txBody>
        </p: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80693" y="446357"/>
            <a:ext cx="4542535" cy="6056713"/>
          </a:xfrm>
          <a:prstGeom prst="roundRect">
            <a:avLst/>
          </a:prstGeom>
          <a:ln w="38100">
            <a:solidFill>
              <a:srgbClr val="FFD966"/>
            </a:solidFill>
          </a:ln>
        </p:spPr>
      </p:pic>
    </p:spTree>
    <p:extLst>
      <p:ext uri="{BB962C8B-B14F-4D97-AF65-F5344CB8AC3E}">
        <p14:creationId xmlns:p14="http://schemas.microsoft.com/office/powerpoint/2010/main" val="3568766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34B70BE0-8B72-7A42-889A-1034EAE090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154530"/>
            <a:ext cx="13699113" cy="3718911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4269BD1A-8DCD-5348-872F-FA9FF1BA2BF6}"/>
              </a:ext>
            </a:extLst>
          </p:cNvPr>
          <p:cNvGrpSpPr/>
          <p:nvPr/>
        </p:nvGrpSpPr>
        <p:grpSpPr>
          <a:xfrm>
            <a:off x="695788" y="385360"/>
            <a:ext cx="5656886" cy="7445332"/>
            <a:chOff x="6225990" y="1154381"/>
            <a:chExt cx="5509044" cy="6593404"/>
          </a:xfrm>
        </p:grpSpPr>
        <p:pic>
          <p:nvPicPr>
            <p:cNvPr id="12" name="Graphic 15">
              <a:extLst>
                <a:ext uri="{FF2B5EF4-FFF2-40B4-BE49-F238E27FC236}">
                  <a16:creationId xmlns:a16="http://schemas.microsoft.com/office/drawing/2014/main" id="{6212A04D-3FC7-6E40-AA1A-1C4910D0884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=""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 flipH="1">
              <a:off x="6225990" y="1154381"/>
              <a:ext cx="5509044" cy="6593404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EC22E842-CB59-0643-92ED-790C32F48A01}"/>
                </a:ext>
              </a:extLst>
            </p:cNvPr>
            <p:cNvSpPr txBox="1"/>
            <p:nvPr/>
          </p:nvSpPr>
          <p:spPr>
            <a:xfrm>
              <a:off x="6695441" y="2158493"/>
              <a:ext cx="4744934" cy="52058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4000" dirty="0" smtClean="0">
                  <a:solidFill>
                    <a:schemeClr val="bg1"/>
                  </a:solidFill>
                  <a:latin typeface="Fredoka One" panose="02000000000000000000" pitchFamily="2" charset="77"/>
                </a:rPr>
                <a:t>Extension Task</a:t>
              </a:r>
              <a:endParaRPr lang="en-GB" sz="2000" dirty="0">
                <a:latin typeface="Quicksand" panose="020B0604020202020204" charset="0"/>
              </a:endParaRPr>
            </a:p>
            <a:p>
              <a:endParaRPr lang="en-GB" sz="2000" dirty="0" smtClean="0">
                <a:solidFill>
                  <a:srgbClr val="FFFFFF"/>
                </a:solidFill>
                <a:latin typeface="Fredoka One" panose="020B0604020202020204" charset="0"/>
              </a:endParaRPr>
            </a:p>
            <a:p>
              <a:r>
                <a:rPr lang="en-GB" sz="2000" dirty="0" smtClean="0">
                  <a:solidFill>
                    <a:srgbClr val="FFFFFF"/>
                  </a:solidFill>
                  <a:latin typeface="Fredoka One" panose="020B0604020202020204" charset="0"/>
                </a:rPr>
                <a:t>Sow </a:t>
              </a:r>
              <a:r>
                <a:rPr lang="en-GB" sz="2000" dirty="0">
                  <a:solidFill>
                    <a:srgbClr val="FFFFFF"/>
                  </a:solidFill>
                  <a:latin typeface="Fredoka One" panose="020B0604020202020204" charset="0"/>
                </a:rPr>
                <a:t>some seeds in large pots and watch them grow. </a:t>
              </a:r>
              <a:endParaRPr lang="en-GB" sz="2000" dirty="0" smtClean="0">
                <a:solidFill>
                  <a:srgbClr val="FFFFFF"/>
                </a:solidFill>
                <a:latin typeface="Fredoka One" panose="020B0604020202020204" charset="0"/>
              </a:endParaRPr>
            </a:p>
            <a:p>
              <a:endParaRPr lang="en-GB" sz="2000" dirty="0">
                <a:solidFill>
                  <a:srgbClr val="FFFFFF"/>
                </a:solidFill>
                <a:latin typeface="Fredoka One" panose="020B0604020202020204" charset="0"/>
              </a:endParaRPr>
            </a:p>
            <a:p>
              <a:r>
                <a:rPr lang="en-GB" sz="1600" dirty="0" smtClean="0">
                  <a:solidFill>
                    <a:srgbClr val="FFFFFF"/>
                  </a:solidFill>
                  <a:latin typeface="Quicksand" panose="020B0604020202020204" charset="0"/>
                </a:rPr>
                <a:t>Here </a:t>
              </a:r>
              <a:r>
                <a:rPr lang="en-GB" sz="1600" dirty="0">
                  <a:solidFill>
                    <a:srgbClr val="FFFFFF"/>
                  </a:solidFill>
                  <a:latin typeface="Quicksand" panose="020B0604020202020204" charset="0"/>
                </a:rPr>
                <a:t>are some examples of what you could grow: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600" dirty="0">
                  <a:solidFill>
                    <a:srgbClr val="FFFFFF"/>
                  </a:solidFill>
                  <a:latin typeface="Quicksand" panose="020B0604020202020204" charset="0"/>
                </a:rPr>
                <a:t>Dwarf French bean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600" dirty="0">
                  <a:solidFill>
                    <a:srgbClr val="FFFFFF"/>
                  </a:solidFill>
                  <a:latin typeface="Quicksand" panose="020B0604020202020204" charset="0"/>
                </a:rPr>
                <a:t>Peas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600" dirty="0">
                  <a:solidFill>
                    <a:srgbClr val="FFFFFF"/>
                  </a:solidFill>
                  <a:latin typeface="Quicksand" panose="020B0604020202020204" charset="0"/>
                </a:rPr>
                <a:t>Sunflower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600" dirty="0" smtClean="0">
                  <a:solidFill>
                    <a:srgbClr val="FFFFFF"/>
                  </a:solidFill>
                  <a:latin typeface="Quicksand" panose="020B0604020202020204" charset="0"/>
                </a:rPr>
                <a:t>Sweet peas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GB" sz="1600" dirty="0">
                <a:solidFill>
                  <a:srgbClr val="FFFFFF"/>
                </a:solidFill>
                <a:latin typeface="Quicksand" panose="020B0604020202020204" charset="0"/>
              </a:endParaRPr>
            </a:p>
            <a:p>
              <a:r>
                <a:rPr lang="en-GB" sz="1600" dirty="0">
                  <a:solidFill>
                    <a:srgbClr val="FFFFFF"/>
                  </a:solidFill>
                  <a:latin typeface="Quicksand" panose="020B0604020202020204" charset="0"/>
                </a:rPr>
                <a:t>Consider the following: </a:t>
              </a:r>
              <a:endParaRPr lang="en-GB" sz="1600" dirty="0" smtClean="0">
                <a:solidFill>
                  <a:srgbClr val="FFFFFF"/>
                </a:solidFill>
                <a:latin typeface="Quicksand" panose="020B0604020202020204" charset="0"/>
              </a:endParaRPr>
            </a:p>
            <a:p>
              <a:r>
                <a:rPr lang="en-GB" sz="1600" dirty="0" smtClean="0">
                  <a:solidFill>
                    <a:srgbClr val="FFFFFF"/>
                  </a:solidFill>
                  <a:latin typeface="Quicksand" panose="020B0604020202020204" charset="0"/>
                </a:rPr>
                <a:t>What does a </a:t>
              </a:r>
              <a:r>
                <a:rPr lang="en-GB" sz="1600" dirty="0">
                  <a:solidFill>
                    <a:srgbClr val="FFFFFF"/>
                  </a:solidFill>
                  <a:latin typeface="Quicksand" panose="020B0604020202020204" charset="0"/>
                </a:rPr>
                <a:t>plant </a:t>
              </a:r>
              <a:r>
                <a:rPr lang="en-GB" sz="1600" dirty="0" smtClean="0">
                  <a:solidFill>
                    <a:srgbClr val="FFFFFF"/>
                  </a:solidFill>
                  <a:latin typeface="Quicksand" panose="020B0604020202020204" charset="0"/>
                </a:rPr>
                <a:t>need </a:t>
              </a:r>
              <a:r>
                <a:rPr lang="en-GB" sz="1600" dirty="0">
                  <a:solidFill>
                    <a:srgbClr val="FFFFFF"/>
                  </a:solidFill>
                  <a:latin typeface="Quicksand" panose="020B0604020202020204" charset="0"/>
                </a:rPr>
                <a:t>to </a:t>
              </a:r>
              <a:r>
                <a:rPr lang="en-GB" sz="1600" dirty="0" smtClean="0">
                  <a:solidFill>
                    <a:srgbClr val="FFFFFF"/>
                  </a:solidFill>
                  <a:latin typeface="Quicksand" panose="020B0604020202020204" charset="0"/>
                </a:rPr>
                <a:t>grow? </a:t>
              </a:r>
              <a:r>
                <a:rPr lang="en-GB" sz="1600" dirty="0">
                  <a:solidFill>
                    <a:srgbClr val="FFFFFF"/>
                  </a:solidFill>
                  <a:latin typeface="Quicksand" panose="020B0604020202020204" charset="0"/>
                </a:rPr>
                <a:t>How tall </a:t>
              </a:r>
              <a:r>
                <a:rPr lang="en-GB" sz="1600" dirty="0" smtClean="0">
                  <a:solidFill>
                    <a:srgbClr val="FFFFFF"/>
                  </a:solidFill>
                  <a:latin typeface="Quicksand" panose="020B0604020202020204" charset="0"/>
                </a:rPr>
                <a:t>can </a:t>
              </a:r>
            </a:p>
            <a:p>
              <a:r>
                <a:rPr lang="en-GB" sz="1600" dirty="0" smtClean="0">
                  <a:solidFill>
                    <a:srgbClr val="FFFFFF"/>
                  </a:solidFill>
                  <a:latin typeface="Quicksand" panose="020B0604020202020204" charset="0"/>
                </a:rPr>
                <a:t>it grow? </a:t>
              </a:r>
              <a:r>
                <a:rPr lang="en-GB" sz="1600" dirty="0">
                  <a:solidFill>
                    <a:srgbClr val="FFFFFF"/>
                  </a:solidFill>
                  <a:latin typeface="Quicksand" panose="020B0604020202020204" charset="0"/>
                </a:rPr>
                <a:t>How it is </a:t>
              </a:r>
              <a:r>
                <a:rPr lang="en-GB" sz="1600" dirty="0" smtClean="0">
                  <a:solidFill>
                    <a:srgbClr val="FFFFFF"/>
                  </a:solidFill>
                  <a:latin typeface="Quicksand" panose="020B0604020202020204" charset="0"/>
                </a:rPr>
                <a:t>pollinated? </a:t>
              </a:r>
              <a:r>
                <a:rPr lang="en-GB" sz="1600" dirty="0">
                  <a:solidFill>
                    <a:srgbClr val="FFFFFF"/>
                  </a:solidFill>
                  <a:latin typeface="Quicksand" panose="020B0604020202020204" charset="0"/>
                </a:rPr>
                <a:t>Where would it be best to put it and will you need to move it as it </a:t>
              </a:r>
              <a:r>
                <a:rPr lang="en-GB" sz="1600" dirty="0" smtClean="0">
                  <a:solidFill>
                    <a:srgbClr val="FFFFFF"/>
                  </a:solidFill>
                  <a:latin typeface="Quicksand" panose="020B0604020202020204" charset="0"/>
                </a:rPr>
                <a:t>grows? </a:t>
              </a:r>
              <a:r>
                <a:rPr lang="en-GB" sz="1600" dirty="0">
                  <a:solidFill>
                    <a:srgbClr val="FFFFFF"/>
                  </a:solidFill>
                  <a:latin typeface="Quicksand" panose="020B0604020202020204" charset="0"/>
                </a:rPr>
                <a:t>Which parts, if any, are </a:t>
              </a:r>
              <a:r>
                <a:rPr lang="en-GB" sz="1600" dirty="0" smtClean="0">
                  <a:solidFill>
                    <a:srgbClr val="FFFFFF"/>
                  </a:solidFill>
                  <a:latin typeface="Quicksand" panose="020B0604020202020204" charset="0"/>
                </a:rPr>
                <a:t>edible?</a:t>
              </a:r>
              <a:endParaRPr lang="en-GB" sz="1600" dirty="0">
                <a:solidFill>
                  <a:srgbClr val="FFFFFF"/>
                </a:solidFill>
                <a:latin typeface="Quicksand" panose="020B0604020202020204" charset="0"/>
              </a:endParaRPr>
            </a:p>
            <a:p>
              <a:pPr marL="342900" indent="-342900">
                <a:buFont typeface="Arial" panose="020B0604020202020204" pitchFamily="34" charset="0"/>
                <a:buChar char="•"/>
              </a:pPr>
              <a:endParaRPr lang="en-GB" sz="2000" dirty="0">
                <a:latin typeface="Quicksand" panose="020B0604020202020204" charset="0"/>
              </a:endParaRPr>
            </a:p>
            <a:p>
              <a:pPr marL="342900" indent="-342900">
                <a:buFont typeface="Arial" panose="020B0604020202020204" pitchFamily="34" charset="0"/>
                <a:buChar char="•"/>
              </a:pPr>
              <a:endParaRPr lang="en-GB" sz="2000" dirty="0">
                <a:latin typeface="Quicksand" panose="020B0604020202020204" charset="0"/>
              </a:endParaRPr>
            </a:p>
            <a:p>
              <a:endParaRPr lang="en-GB" sz="2000" dirty="0">
                <a:latin typeface="Quicksand" panose="020B0604020202020204" charset="0"/>
              </a:endParaRPr>
            </a:p>
            <a:p>
              <a:endParaRPr lang="en-US" sz="2000" dirty="0">
                <a:latin typeface="Quicksand" panose="020B0604020202020204" charset="0"/>
              </a:endParaRPr>
            </a:p>
          </p:txBody>
        </p:sp>
      </p:grp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6914256" y="615694"/>
            <a:ext cx="4624094" cy="3722996"/>
          </a:xfrm>
          <a:prstGeom prst="roundRect">
            <a:avLst/>
          </a:prstGeom>
          <a:ln w="38100">
            <a:solidFill>
              <a:srgbClr val="FFD966"/>
            </a:solidFill>
          </a:ln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243166" flipH="1">
            <a:off x="6959464" y="4213211"/>
            <a:ext cx="2856087" cy="2269863"/>
          </a:xfrm>
          <a:prstGeom prst="rect">
            <a:avLst/>
          </a:prstGeom>
        </p:spPr>
      </p:pic>
      <p:grpSp>
        <p:nvGrpSpPr>
          <p:cNvPr id="20" name="Group 19"/>
          <p:cNvGrpSpPr/>
          <p:nvPr/>
        </p:nvGrpSpPr>
        <p:grpSpPr>
          <a:xfrm flipH="1">
            <a:off x="8945375" y="2269223"/>
            <a:ext cx="3986025" cy="5433207"/>
            <a:chOff x="6292048" y="685123"/>
            <a:chExt cx="5031311" cy="6858000"/>
          </a:xfrm>
        </p:grpSpPr>
        <p:pic>
          <p:nvPicPr>
            <p:cNvPr id="21" name="Picture 20"/>
            <p:cNvPicPr>
              <a:picLocks noChangeAspect="1"/>
            </p:cNvPicPr>
            <p:nvPr/>
          </p:nvPicPr>
          <p:blipFill rotWithShape="1">
            <a:blip r:embed="rId11" cstate="email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ackgroundRemoval t="9975" b="89983" l="19879" r="100000">
                          <a14:foregroundMark x1="43290" y1="20960" x2="48133" y2="17551"/>
                          <a14:foregroundMark x1="64279" y1="20833" x2="62260" y2="16246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292048" y="685123"/>
              <a:ext cx="2861784" cy="6858000"/>
            </a:xfrm>
            <a:prstGeom prst="rect">
              <a:avLst/>
            </a:prstGeom>
          </p:spPr>
        </p:pic>
        <p:pic>
          <p:nvPicPr>
            <p:cNvPr id="22" name="Picture 21"/>
            <p:cNvPicPr>
              <a:picLocks noChangeAspect="1"/>
            </p:cNvPicPr>
            <p:nvPr/>
          </p:nvPicPr>
          <p:blipFill rotWithShape="1">
            <a:blip r:embed="rId13" cstate="email">
              <a:extLst>
                <a:ext uri="{BEBA8EAE-BF5A-486C-A8C5-ECC9F3942E4B}">
                  <a14:imgProps xmlns:a14="http://schemas.microsoft.com/office/drawing/2010/main">
                    <a14:imgLayer r:embed="rId14">
                      <a14:imgEffect>
                        <a14:backgroundRemoval t="9975" b="95918" l="0" r="79939">
                          <a14:foregroundMark x1="29990" y1="36995" x2="29585" y2="39015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750110" y="1018405"/>
              <a:ext cx="2573249" cy="6191434"/>
            </a:xfrm>
            <a:prstGeom prst="rect">
              <a:avLst/>
            </a:prstGeom>
          </p:spPr>
        </p:pic>
      </p:grpSp>
      <p:sp>
        <p:nvSpPr>
          <p:cNvPr id="2" name="Rectangle 1"/>
          <p:cNvSpPr/>
          <p:nvPr/>
        </p:nvSpPr>
        <p:spPr>
          <a:xfrm>
            <a:off x="7047756" y="4555223"/>
            <a:ext cx="2442187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dirty="0">
                <a:solidFill>
                  <a:srgbClr val="4E6A84"/>
                </a:solidFill>
                <a:latin typeface="Quicksand" panose="020B0604020202020204" charset="0"/>
              </a:rPr>
              <a:t>You could </a:t>
            </a:r>
            <a:endParaRPr lang="en-GB" sz="2000" dirty="0" smtClean="0">
              <a:solidFill>
                <a:srgbClr val="4E6A84"/>
              </a:solidFill>
              <a:latin typeface="Quicksand" panose="020B0604020202020204" charset="0"/>
            </a:endParaRPr>
          </a:p>
          <a:p>
            <a:pPr algn="ctr"/>
            <a:r>
              <a:rPr lang="en-GB" sz="2000" dirty="0" smtClean="0">
                <a:solidFill>
                  <a:srgbClr val="4E6A84"/>
                </a:solidFill>
                <a:latin typeface="Quicksand" panose="020B0604020202020204" charset="0"/>
              </a:rPr>
              <a:t>create a </a:t>
            </a:r>
            <a:r>
              <a:rPr lang="en-GB" sz="2000" dirty="0">
                <a:solidFill>
                  <a:srgbClr val="4E6A84"/>
                </a:solidFill>
                <a:latin typeface="Quicksand" panose="020B0604020202020204" charset="0"/>
              </a:rPr>
              <a:t>fun shelter as a class by making </a:t>
            </a:r>
            <a:r>
              <a:rPr lang="en-GB" sz="2000" dirty="0" smtClean="0">
                <a:solidFill>
                  <a:srgbClr val="4E6A84"/>
                </a:solidFill>
                <a:latin typeface="Quicksand" panose="020B0604020202020204" charset="0"/>
              </a:rPr>
              <a:t>a </a:t>
            </a:r>
          </a:p>
          <a:p>
            <a:pPr algn="ctr"/>
            <a:r>
              <a:rPr lang="en-GB" sz="2000" dirty="0" smtClean="0">
                <a:solidFill>
                  <a:srgbClr val="4E6A84"/>
                </a:solidFill>
                <a:latin typeface="Quicksand" panose="020B0604020202020204" charset="0"/>
              </a:rPr>
              <a:t>plant tepee</a:t>
            </a:r>
            <a:r>
              <a:rPr lang="en-GB" sz="2000" dirty="0">
                <a:solidFill>
                  <a:srgbClr val="4E6A84"/>
                </a:solidFill>
                <a:latin typeface="Quicksand" panose="020B0604020202020204" charset="0"/>
              </a:rPr>
              <a:t>!</a:t>
            </a:r>
            <a:r>
              <a:rPr lang="en-GB" sz="2000" dirty="0" smtClean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endParaRPr lang="en-GB" sz="2000" dirty="0">
              <a:solidFill>
                <a:srgbClr val="4E6A84"/>
              </a:solidFill>
              <a:latin typeface="Quicksand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2499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581247" y="462527"/>
            <a:ext cx="10111099" cy="585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3200" dirty="0" smtClean="0">
                <a:solidFill>
                  <a:srgbClr val="D78643"/>
                </a:solidFill>
                <a:latin typeface="Fredoka One" panose="02000000000000000000" pitchFamily="2" charset="77"/>
              </a:rPr>
              <a:t>Extension Task – </a:t>
            </a:r>
            <a:r>
              <a:rPr lang="en-GB" sz="3200" dirty="0" smtClean="0">
                <a:solidFill>
                  <a:srgbClr val="4E6A84"/>
                </a:solidFill>
                <a:latin typeface="Fredoka One" panose="02000000000000000000" pitchFamily="2" charset="77"/>
              </a:rPr>
              <a:t>Continued</a:t>
            </a:r>
            <a:endParaRPr lang="en-US" sz="3200" dirty="0" smtClean="0">
              <a:solidFill>
                <a:srgbClr val="D78643"/>
              </a:solidFill>
              <a:latin typeface="Quicksand" panose="020B0604020202020204" charset="0"/>
              <a:cs typeface="Arial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" y="6342434"/>
            <a:ext cx="12192000" cy="563210"/>
          </a:xfrm>
          <a:prstGeom prst="rect">
            <a:avLst/>
          </a:prstGeom>
          <a:solidFill>
            <a:srgbClr val="9FB7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687124" y="1395245"/>
            <a:ext cx="105015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4E6A84"/>
                </a:solidFill>
                <a:latin typeface="Quicksand" panose="020B0604020202020204" charset="0"/>
              </a:rPr>
              <a:t>Pupils can create a table (see example) to record how their plant grows. </a:t>
            </a:r>
            <a:r>
              <a:rPr lang="en-GB" dirty="0" smtClean="0">
                <a:solidFill>
                  <a:srgbClr val="4E6A84"/>
                </a:solidFill>
                <a:latin typeface="Quicksand" panose="020B0604020202020204" charset="0"/>
              </a:rPr>
              <a:t>At </a:t>
            </a:r>
            <a:r>
              <a:rPr lang="en-GB" dirty="0">
                <a:solidFill>
                  <a:srgbClr val="4E6A84"/>
                </a:solidFill>
                <a:latin typeface="Quicksand" panose="020B0604020202020204" charset="0"/>
              </a:rPr>
              <a:t>the </a:t>
            </a:r>
            <a:r>
              <a:rPr lang="en-GB" dirty="0" smtClean="0">
                <a:solidFill>
                  <a:srgbClr val="4E6A84"/>
                </a:solidFill>
                <a:latin typeface="Quicksand" panose="020B0604020202020204" charset="0"/>
              </a:rPr>
              <a:t>end, </a:t>
            </a:r>
            <a:r>
              <a:rPr lang="en-GB" dirty="0">
                <a:solidFill>
                  <a:srgbClr val="4E6A84"/>
                </a:solidFill>
                <a:latin typeface="Quicksand" panose="020B0604020202020204" charset="0"/>
              </a:rPr>
              <a:t>you can use this data to work out averages of the time to germinate/bud/flower/fruit or the height.</a:t>
            </a:r>
            <a:endParaRPr lang="en-GB" sz="1600" dirty="0">
              <a:solidFill>
                <a:srgbClr val="4E6A84"/>
              </a:solidFill>
              <a:latin typeface="Quicksand" panose="020B0604020202020204" charset="0"/>
            </a:endParaRPr>
          </a:p>
        </p:txBody>
      </p:sp>
      <p:graphicFrame>
        <p:nvGraphicFramePr>
          <p:cNvPr id="7" name="Table 2">
            <a:extLst>
              <a:ext uri="{FF2B5EF4-FFF2-40B4-BE49-F238E27FC236}">
                <a16:creationId xmlns:a16="http://schemas.microsoft.com/office/drawing/2014/main" id="{18D0D645-6E51-7E46-B25D-C8193745C8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6222795"/>
              </p:ext>
            </p:extLst>
          </p:nvPr>
        </p:nvGraphicFramePr>
        <p:xfrm>
          <a:off x="765942" y="2298700"/>
          <a:ext cx="10194160" cy="35822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2026">
                  <a:extLst>
                    <a:ext uri="{9D8B030D-6E8A-4147-A177-3AD203B41FA5}">
                      <a16:colId xmlns:a16="http://schemas.microsoft.com/office/drawing/2014/main" val="3725624733"/>
                    </a:ext>
                  </a:extLst>
                </a:gridCol>
                <a:gridCol w="2607378">
                  <a:extLst>
                    <a:ext uri="{9D8B030D-6E8A-4147-A177-3AD203B41FA5}">
                      <a16:colId xmlns:a16="http://schemas.microsoft.com/office/drawing/2014/main" val="1333146250"/>
                    </a:ext>
                  </a:extLst>
                </a:gridCol>
                <a:gridCol w="2585651">
                  <a:extLst>
                    <a:ext uri="{9D8B030D-6E8A-4147-A177-3AD203B41FA5}">
                      <a16:colId xmlns:a16="http://schemas.microsoft.com/office/drawing/2014/main" val="375407895"/>
                    </a:ext>
                  </a:extLst>
                </a:gridCol>
                <a:gridCol w="2629105">
                  <a:extLst>
                    <a:ext uri="{9D8B030D-6E8A-4147-A177-3AD203B41FA5}">
                      <a16:colId xmlns:a16="http://schemas.microsoft.com/office/drawing/2014/main" val="2337026610"/>
                    </a:ext>
                  </a:extLst>
                </a:gridCol>
              </a:tblGrid>
              <a:tr h="548640">
                <a:tc gridSpan="4">
                  <a:txBody>
                    <a:bodyPr/>
                    <a:lstStyle/>
                    <a:p>
                      <a:pPr algn="l"/>
                      <a:r>
                        <a:rPr lang="en-GB" sz="2000" b="1" kern="1200" dirty="0" smtClean="0">
                          <a:solidFill>
                            <a:srgbClr val="FFFFFF"/>
                          </a:solidFill>
                          <a:effectLst/>
                          <a:latin typeface="Quicksand" pitchFamily="2" charset="77"/>
                          <a:ea typeface="+mn-ea"/>
                          <a:cs typeface="+mn-cs"/>
                        </a:rPr>
                        <a:t>Plant Name: Pea</a:t>
                      </a:r>
                      <a:endParaRPr lang="en-GB" sz="2000" dirty="0">
                        <a:solidFill>
                          <a:srgbClr val="FFFFFF"/>
                        </a:solidFill>
                        <a:effectLst/>
                        <a:latin typeface="Quicksand" pitchFamily="2" charset="77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E6A8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2000" dirty="0">
                        <a:effectLst/>
                        <a:latin typeface="Quicksand" pitchFamily="2" charset="77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E6A8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2000" dirty="0">
                        <a:effectLst/>
                        <a:latin typeface="Quicksand" pitchFamily="2" charset="77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E6A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E6A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4E6A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E6A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E6A8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2000" dirty="0">
                        <a:effectLst/>
                        <a:latin typeface="Quicksand" pitchFamily="2" charset="77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E6A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E6A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4E6A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E6A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E6A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6666770"/>
                  </a:ext>
                </a:extLst>
              </a:tr>
              <a:tr h="98026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4E6A84"/>
                          </a:solidFill>
                          <a:latin typeface="Quicksand" panose="020B0604020202020204" charset="0"/>
                        </a:rPr>
                        <a:t>Date</a:t>
                      </a:r>
                      <a:endParaRPr lang="en-US" sz="1800" b="1" dirty="0">
                        <a:solidFill>
                          <a:srgbClr val="4E6A84"/>
                        </a:solidFill>
                        <a:latin typeface="Quicksand" panose="020B060402020202020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4E6A84"/>
                          </a:solidFill>
                          <a:latin typeface="Quicksand" panose="020B0604020202020204" charset="0"/>
                        </a:rPr>
                        <a:t>Number of Days</a:t>
                      </a:r>
                      <a:endParaRPr lang="en-US" sz="1800" b="1" dirty="0">
                        <a:solidFill>
                          <a:srgbClr val="4E6A84"/>
                        </a:solidFill>
                        <a:latin typeface="Quicksand" panose="020B060402020202020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4E6A84"/>
                          </a:solidFill>
                          <a:latin typeface="Quicksand" panose="020B0604020202020204" charset="0"/>
                        </a:rPr>
                        <a:t>Height in </a:t>
                      </a:r>
                      <a:r>
                        <a:rPr lang="en-US" sz="1800" b="1" dirty="0" err="1" smtClean="0">
                          <a:solidFill>
                            <a:srgbClr val="4E6A84"/>
                          </a:solidFill>
                          <a:latin typeface="Quicksand" panose="020B0604020202020204" charset="0"/>
                        </a:rPr>
                        <a:t>Centimetres</a:t>
                      </a:r>
                      <a:endParaRPr lang="en-US" sz="1800" b="1" dirty="0">
                        <a:solidFill>
                          <a:srgbClr val="4E6A84"/>
                        </a:solidFill>
                        <a:latin typeface="Quicksand" panose="020B060402020202020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4E6A84"/>
                          </a:solidFill>
                          <a:latin typeface="Quicksand" panose="020B0604020202020204" charset="0"/>
                        </a:rPr>
                        <a:t>Notes</a:t>
                      </a:r>
                      <a:endParaRPr lang="en-US" sz="1800" b="1" dirty="0">
                        <a:solidFill>
                          <a:srgbClr val="4E6A84"/>
                        </a:solidFill>
                        <a:latin typeface="Quicksand" panose="020B060402020202020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D9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1510975"/>
                  </a:ext>
                </a:extLst>
              </a:tr>
              <a:tr h="484945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800" kern="1200" dirty="0" smtClean="0">
                          <a:solidFill>
                            <a:srgbClr val="4E6A84"/>
                          </a:solidFill>
                          <a:effectLst/>
                          <a:latin typeface="Quicksand" panose="020B0604020202020204" charset="0"/>
                          <a:ea typeface="+mn-ea"/>
                          <a:cs typeface="+mn-cs"/>
                        </a:rPr>
                        <a:t>09.05.24</a:t>
                      </a:r>
                      <a:endParaRPr lang="en-GB" sz="1800" b="1" dirty="0">
                        <a:solidFill>
                          <a:srgbClr val="4E6A84"/>
                        </a:solidFill>
                        <a:effectLst/>
                        <a:latin typeface="Quicksand" panose="020B060402020202020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4E6A84"/>
                          </a:solidFill>
                          <a:latin typeface="Quicksand" panose="020B0604020202020204" charset="0"/>
                        </a:rPr>
                        <a:t>0</a:t>
                      </a:r>
                      <a:endParaRPr lang="en-US" sz="1800" dirty="0">
                        <a:solidFill>
                          <a:srgbClr val="4E6A84"/>
                        </a:solidFill>
                        <a:latin typeface="Quicksand" panose="020B060402020202020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kern="1200" dirty="0" smtClean="0">
                          <a:solidFill>
                            <a:srgbClr val="4E6A84"/>
                          </a:solidFill>
                          <a:effectLst/>
                          <a:latin typeface="Quicksand" panose="020B0604020202020204" charset="0"/>
                          <a:ea typeface="+mn-ea"/>
                          <a:cs typeface="+mn-cs"/>
                        </a:rPr>
                        <a:t>0cm</a:t>
                      </a:r>
                      <a:endParaRPr lang="en-US" sz="1500" dirty="0">
                        <a:solidFill>
                          <a:srgbClr val="4E6A84"/>
                        </a:solidFill>
                        <a:latin typeface="Quicksand" panose="020B060402020202020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kern="1200" dirty="0" smtClean="0">
                          <a:solidFill>
                            <a:srgbClr val="4E6A84"/>
                          </a:solidFill>
                          <a:effectLst/>
                          <a:latin typeface="Quicksand" panose="020B0604020202020204" charset="0"/>
                          <a:ea typeface="+mn-ea"/>
                          <a:cs typeface="+mn-cs"/>
                        </a:rPr>
                        <a:t>planted</a:t>
                      </a:r>
                      <a:endParaRPr lang="en-US" sz="1500" dirty="0">
                        <a:solidFill>
                          <a:srgbClr val="4E6A84"/>
                        </a:solidFill>
                        <a:latin typeface="Quicksand" panose="020B060402020202020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17931837"/>
                  </a:ext>
                </a:extLst>
              </a:tr>
              <a:tr h="392104">
                <a:tc>
                  <a:txBody>
                    <a:bodyPr/>
                    <a:lstStyle/>
                    <a:p>
                      <a:pPr algn="ctr"/>
                      <a:r>
                        <a:rPr lang="en-GB" sz="1800" kern="1200" dirty="0" smtClean="0">
                          <a:solidFill>
                            <a:srgbClr val="4E6A84"/>
                          </a:solidFill>
                          <a:effectLst/>
                          <a:latin typeface="Quicksand" panose="020B0604020202020204" charset="0"/>
                          <a:ea typeface="+mn-ea"/>
                          <a:cs typeface="+mn-cs"/>
                        </a:rPr>
                        <a:t>16.05.24</a:t>
                      </a:r>
                      <a:endParaRPr lang="en-US" sz="1800" b="1" dirty="0">
                        <a:solidFill>
                          <a:srgbClr val="4E6A84"/>
                        </a:solidFill>
                        <a:latin typeface="Quicksand" panose="020B060402020202020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4E6A84"/>
                          </a:solidFill>
                          <a:latin typeface="Quicksand" panose="020B0604020202020204" charset="0"/>
                        </a:rPr>
                        <a:t>8</a:t>
                      </a:r>
                      <a:endParaRPr lang="en-US" sz="1800" dirty="0">
                        <a:solidFill>
                          <a:srgbClr val="4E6A84"/>
                        </a:solidFill>
                        <a:latin typeface="Quicksand" panose="020B060402020202020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kern="1200" dirty="0" smtClean="0">
                          <a:solidFill>
                            <a:srgbClr val="4E6A84"/>
                          </a:solidFill>
                          <a:effectLst/>
                          <a:latin typeface="Quicksand" panose="020B0604020202020204" charset="0"/>
                          <a:ea typeface="+mn-ea"/>
                          <a:cs typeface="+mn-cs"/>
                        </a:rPr>
                        <a:t>0.5cm</a:t>
                      </a:r>
                      <a:endParaRPr lang="en-US" sz="1500" dirty="0">
                        <a:solidFill>
                          <a:srgbClr val="4E6A84"/>
                        </a:solidFill>
                        <a:latin typeface="Quicksand" panose="020B060402020202020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kern="1200" dirty="0" smtClean="0">
                          <a:solidFill>
                            <a:srgbClr val="4E6A84"/>
                          </a:solidFill>
                          <a:effectLst/>
                          <a:latin typeface="Quicksand" panose="020B0604020202020204" charset="0"/>
                          <a:ea typeface="+mn-ea"/>
                          <a:cs typeface="+mn-cs"/>
                        </a:rPr>
                        <a:t>First shoot sprouts</a:t>
                      </a:r>
                      <a:endParaRPr lang="en-US" sz="1500" dirty="0">
                        <a:solidFill>
                          <a:srgbClr val="4E6A84"/>
                        </a:solidFill>
                        <a:latin typeface="Quicksand" panose="020B060402020202020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00349492"/>
                  </a:ext>
                </a:extLst>
              </a:tr>
              <a:tr h="392104">
                <a:tc>
                  <a:txBody>
                    <a:bodyPr/>
                    <a:lstStyle/>
                    <a:p>
                      <a:pPr algn="ctr"/>
                      <a:r>
                        <a:rPr lang="en-GB" sz="1800" kern="1200" dirty="0" smtClean="0">
                          <a:solidFill>
                            <a:srgbClr val="4E6A84"/>
                          </a:solidFill>
                          <a:effectLst/>
                          <a:latin typeface="Quicksand" panose="020B0604020202020204" charset="0"/>
                          <a:ea typeface="+mn-ea"/>
                          <a:cs typeface="+mn-cs"/>
                        </a:rPr>
                        <a:t>20.05.24</a:t>
                      </a:r>
                      <a:endParaRPr lang="en-US" sz="1800" b="1" dirty="0">
                        <a:solidFill>
                          <a:srgbClr val="4E6A84"/>
                        </a:solidFill>
                        <a:latin typeface="Quicksand" panose="020B060402020202020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4E6A84"/>
                          </a:solidFill>
                          <a:latin typeface="Quicksand" panose="020B0604020202020204" charset="0"/>
                        </a:rPr>
                        <a:t>12</a:t>
                      </a:r>
                      <a:endParaRPr lang="en-US" sz="1800" dirty="0">
                        <a:solidFill>
                          <a:srgbClr val="4E6A84"/>
                        </a:solidFill>
                        <a:latin typeface="Quicksand" panose="020B060402020202020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kern="1200" dirty="0" smtClean="0">
                          <a:solidFill>
                            <a:srgbClr val="4E6A84"/>
                          </a:solidFill>
                          <a:effectLst/>
                          <a:latin typeface="Quicksand" panose="020B0604020202020204" charset="0"/>
                          <a:ea typeface="+mn-ea"/>
                          <a:cs typeface="+mn-cs"/>
                        </a:rPr>
                        <a:t>3cm</a:t>
                      </a:r>
                      <a:endParaRPr lang="en-US" sz="1500" dirty="0">
                        <a:solidFill>
                          <a:srgbClr val="4E6A84"/>
                        </a:solidFill>
                        <a:latin typeface="Quicksand" panose="020B060402020202020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kern="1200" dirty="0" smtClean="0">
                          <a:solidFill>
                            <a:srgbClr val="4E6A84"/>
                          </a:solidFill>
                          <a:effectLst/>
                          <a:latin typeface="Quicksand" panose="020B0604020202020204" charset="0"/>
                          <a:ea typeface="+mn-ea"/>
                          <a:cs typeface="+mn-cs"/>
                        </a:rPr>
                        <a:t>First leaf </a:t>
                      </a:r>
                      <a:endParaRPr lang="en-US" sz="1500" dirty="0">
                        <a:solidFill>
                          <a:srgbClr val="4E6A84"/>
                        </a:solidFill>
                        <a:latin typeface="Quicksand" panose="020B060402020202020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76752660"/>
                  </a:ext>
                </a:extLst>
              </a:tr>
              <a:tr h="392104">
                <a:tc>
                  <a:txBody>
                    <a:bodyPr/>
                    <a:lstStyle/>
                    <a:p>
                      <a:pPr algn="ctr"/>
                      <a:r>
                        <a:rPr lang="en-GB" sz="1800" kern="1200" dirty="0" smtClean="0">
                          <a:solidFill>
                            <a:srgbClr val="4E6A84"/>
                          </a:solidFill>
                          <a:effectLst/>
                          <a:latin typeface="Quicksand" panose="020B0604020202020204" charset="0"/>
                          <a:ea typeface="+mn-ea"/>
                          <a:cs typeface="+mn-cs"/>
                        </a:rPr>
                        <a:t>10.06.24</a:t>
                      </a:r>
                      <a:endParaRPr lang="en-US" sz="1800" b="1" dirty="0">
                        <a:solidFill>
                          <a:srgbClr val="4E6A84"/>
                        </a:solidFill>
                        <a:latin typeface="Quicksand" panose="020B060402020202020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4E6A84"/>
                          </a:solidFill>
                          <a:latin typeface="Quicksand" panose="020B0604020202020204" charset="0"/>
                        </a:rPr>
                        <a:t>33</a:t>
                      </a:r>
                      <a:endParaRPr lang="en-US" sz="1800" dirty="0">
                        <a:solidFill>
                          <a:srgbClr val="4E6A84"/>
                        </a:solidFill>
                        <a:latin typeface="Quicksand" panose="020B060402020202020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kern="1200" dirty="0" smtClean="0">
                          <a:solidFill>
                            <a:srgbClr val="4E6A84"/>
                          </a:solidFill>
                          <a:effectLst/>
                          <a:latin typeface="Quicksand" panose="020B0604020202020204" charset="0"/>
                          <a:ea typeface="+mn-ea"/>
                          <a:cs typeface="+mn-cs"/>
                        </a:rPr>
                        <a:t>27cm</a:t>
                      </a:r>
                      <a:endParaRPr lang="en-US" sz="1500" dirty="0">
                        <a:solidFill>
                          <a:srgbClr val="4E6A84"/>
                        </a:solidFill>
                        <a:latin typeface="Quicksand" panose="020B060402020202020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kern="1200" dirty="0" smtClean="0">
                          <a:solidFill>
                            <a:srgbClr val="4E6A84"/>
                          </a:solidFill>
                          <a:effectLst/>
                          <a:latin typeface="Quicksand" panose="020B0604020202020204" charset="0"/>
                          <a:ea typeface="+mn-ea"/>
                          <a:cs typeface="+mn-cs"/>
                        </a:rPr>
                        <a:t>First flower</a:t>
                      </a:r>
                      <a:endParaRPr lang="en-US" sz="1500" dirty="0">
                        <a:solidFill>
                          <a:srgbClr val="4E6A84"/>
                        </a:solidFill>
                        <a:latin typeface="Quicksand" panose="020B060402020202020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55686216"/>
                  </a:ext>
                </a:extLst>
              </a:tr>
              <a:tr h="392104">
                <a:tc>
                  <a:txBody>
                    <a:bodyPr/>
                    <a:lstStyle/>
                    <a:p>
                      <a:pPr algn="ctr"/>
                      <a:r>
                        <a:rPr lang="en-GB" sz="1800" kern="1200" dirty="0" smtClean="0">
                          <a:solidFill>
                            <a:srgbClr val="4E6A84"/>
                          </a:solidFill>
                          <a:effectLst/>
                          <a:latin typeface="Quicksand" panose="020B0604020202020204" charset="0"/>
                          <a:ea typeface="+mn-ea"/>
                          <a:cs typeface="+mn-cs"/>
                        </a:rPr>
                        <a:t>08.07.24</a:t>
                      </a:r>
                      <a:endParaRPr lang="en-US" sz="1800" b="1" dirty="0">
                        <a:solidFill>
                          <a:srgbClr val="4E6A84"/>
                        </a:solidFill>
                        <a:latin typeface="Quicksand" panose="020B060402020202020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4E6A84"/>
                          </a:solidFill>
                          <a:latin typeface="Quicksand" panose="020B0604020202020204" charset="0"/>
                        </a:rPr>
                        <a:t>61</a:t>
                      </a:r>
                      <a:endParaRPr lang="en-US" sz="1800" dirty="0">
                        <a:solidFill>
                          <a:srgbClr val="4E6A84"/>
                        </a:solidFill>
                        <a:latin typeface="Quicksand" panose="020B060402020202020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kern="1200" dirty="0" smtClean="0">
                          <a:solidFill>
                            <a:srgbClr val="4E6A84"/>
                          </a:solidFill>
                          <a:effectLst/>
                          <a:latin typeface="Quicksand" panose="020B0604020202020204" charset="0"/>
                          <a:ea typeface="+mn-ea"/>
                          <a:cs typeface="+mn-cs"/>
                        </a:rPr>
                        <a:t>45cm</a:t>
                      </a:r>
                      <a:endParaRPr lang="en-US" sz="1500" dirty="0">
                        <a:solidFill>
                          <a:srgbClr val="4E6A84"/>
                        </a:solidFill>
                        <a:latin typeface="Quicksand" panose="020B060402020202020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kern="1200" dirty="0" smtClean="0">
                          <a:solidFill>
                            <a:srgbClr val="4E6A84"/>
                          </a:solidFill>
                          <a:effectLst/>
                          <a:latin typeface="Quicksand" panose="020B0604020202020204" charset="0"/>
                          <a:ea typeface="+mn-ea"/>
                          <a:cs typeface="+mn-cs"/>
                        </a:rPr>
                        <a:t>First ripe pea pod</a:t>
                      </a:r>
                      <a:endParaRPr lang="en-US" sz="1500" dirty="0">
                        <a:solidFill>
                          <a:srgbClr val="4E6A84"/>
                        </a:solidFill>
                        <a:latin typeface="Quicksand" panose="020B060402020202020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565358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0940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34B70BE0-8B72-7A42-889A-1034EAE090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945065"/>
            <a:ext cx="15125700" cy="3919129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542195" y="420944"/>
            <a:ext cx="7851790" cy="7063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4000" dirty="0" smtClean="0">
                <a:solidFill>
                  <a:srgbClr val="4E6A84"/>
                </a:solidFill>
                <a:latin typeface="Fredoka One" panose="02000000000000000000" pitchFamily="2" charset="77"/>
              </a:rPr>
              <a:t>A Picturesque Retreat</a:t>
            </a:r>
            <a:endParaRPr lang="en-GB" sz="4000" dirty="0">
              <a:solidFill>
                <a:srgbClr val="4E6A84"/>
              </a:solidFill>
              <a:latin typeface="Fredoka One" panose="02000000000000000000" pitchFamily="2" charset="77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643795" y="1347315"/>
            <a:ext cx="5934805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rgbClr val="4E6A84"/>
                </a:solidFill>
                <a:latin typeface="Quicksand" panose="020B0604020202020204" charset="0"/>
              </a:rPr>
              <a:t>The </a:t>
            </a:r>
            <a:r>
              <a:rPr lang="en-GB" sz="2400" dirty="0">
                <a:solidFill>
                  <a:srgbClr val="D78643"/>
                </a:solidFill>
                <a:latin typeface="Fredoka One" panose="020B0604020202020204" charset="0"/>
              </a:rPr>
              <a:t>Picturesque</a:t>
            </a:r>
            <a:r>
              <a:rPr lang="en-GB" sz="2000" b="1" dirty="0">
                <a:solidFill>
                  <a:srgbClr val="4E6A84"/>
                </a:solidFill>
                <a:latin typeface="Quicksand" panose="020B0604020202020204" charset="0"/>
              </a:rPr>
              <a:t> was the height of fashion in 1780, made popular by </a:t>
            </a:r>
            <a:r>
              <a:rPr lang="en-GB" sz="2000" b="1" dirty="0" smtClean="0">
                <a:solidFill>
                  <a:srgbClr val="4E6A84"/>
                </a:solidFill>
                <a:latin typeface="Quicksand" panose="020B0604020202020204" charset="0"/>
              </a:rPr>
              <a:t>William </a:t>
            </a:r>
            <a:r>
              <a:rPr lang="en-GB" sz="2000" b="1" dirty="0" err="1" smtClean="0">
                <a:solidFill>
                  <a:srgbClr val="4E6A84"/>
                </a:solidFill>
                <a:latin typeface="Quicksand" panose="020B0604020202020204" charset="0"/>
              </a:rPr>
              <a:t>Gilpin</a:t>
            </a:r>
            <a:r>
              <a:rPr lang="en-GB" sz="2000" b="1" dirty="0" smtClean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sz="2000" b="1" dirty="0">
                <a:solidFill>
                  <a:srgbClr val="4E6A84"/>
                </a:solidFill>
                <a:latin typeface="Quicksand" panose="020B0604020202020204" charset="0"/>
              </a:rPr>
              <a:t>and other </a:t>
            </a:r>
            <a:r>
              <a:rPr lang="en-GB" sz="2000" b="1" dirty="0" smtClean="0">
                <a:solidFill>
                  <a:srgbClr val="4E6A84"/>
                </a:solidFill>
                <a:latin typeface="Quicksand" panose="020B0604020202020204" charset="0"/>
              </a:rPr>
              <a:t>romantic writers.</a:t>
            </a:r>
          </a:p>
          <a:p>
            <a:endParaRPr lang="en-GB" sz="1000" b="1" dirty="0">
              <a:solidFill>
                <a:srgbClr val="4E6A84"/>
              </a:solidFill>
              <a:latin typeface="Quicksand" panose="020B0604020202020204" charset="0"/>
            </a:endParaRPr>
          </a:p>
          <a:p>
            <a:r>
              <a:rPr lang="en-GB" sz="2000" dirty="0" smtClean="0">
                <a:solidFill>
                  <a:srgbClr val="4E6A84"/>
                </a:solidFill>
                <a:latin typeface="Quicksand" panose="020B0604020202020204" charset="0"/>
              </a:rPr>
              <a:t>Picturesque </a:t>
            </a:r>
            <a:r>
              <a:rPr lang="en-GB" sz="2000" dirty="0">
                <a:solidFill>
                  <a:srgbClr val="4E6A84"/>
                </a:solidFill>
                <a:latin typeface="Quicksand" panose="020B0604020202020204" charset="0"/>
              </a:rPr>
              <a:t>landscapes were full of </a:t>
            </a:r>
            <a:r>
              <a:rPr lang="en-GB" sz="2400" dirty="0">
                <a:solidFill>
                  <a:srgbClr val="D78643"/>
                </a:solidFill>
                <a:latin typeface="Fredoka One" panose="020B0604020202020204" charset="0"/>
              </a:rPr>
              <a:t>variety</a:t>
            </a:r>
            <a:r>
              <a:rPr lang="en-GB" sz="2000" dirty="0">
                <a:solidFill>
                  <a:srgbClr val="4E6A84"/>
                </a:solidFill>
                <a:latin typeface="Quicksand" panose="020B0604020202020204" charset="0"/>
              </a:rPr>
              <a:t> and surprise with something different around every corner, a </a:t>
            </a:r>
            <a:r>
              <a:rPr lang="en-GB" sz="2000" dirty="0" smtClean="0">
                <a:solidFill>
                  <a:srgbClr val="4E6A84"/>
                </a:solidFill>
                <a:latin typeface="Quicksand" panose="020B0604020202020204" charset="0"/>
              </a:rPr>
              <a:t>strong </a:t>
            </a:r>
            <a:r>
              <a:rPr lang="en-GB" sz="2000" dirty="0">
                <a:solidFill>
                  <a:srgbClr val="4E6A84"/>
                </a:solidFill>
                <a:latin typeface="Quicksand" panose="020B0604020202020204" charset="0"/>
              </a:rPr>
              <a:t>contrast to </a:t>
            </a:r>
            <a:r>
              <a:rPr lang="en-GB" sz="2000" dirty="0" smtClean="0">
                <a:solidFill>
                  <a:srgbClr val="4E6A84"/>
                </a:solidFill>
                <a:latin typeface="Quicksand" panose="020B0604020202020204" charset="0"/>
              </a:rPr>
              <a:t>the earlier</a:t>
            </a:r>
            <a:r>
              <a:rPr lang="en-GB" sz="2000" dirty="0">
                <a:solidFill>
                  <a:srgbClr val="4E6A84"/>
                </a:solidFill>
                <a:latin typeface="Quicksand" panose="020B0604020202020204" charset="0"/>
              </a:rPr>
              <a:t>, formal French </a:t>
            </a:r>
            <a:r>
              <a:rPr lang="en-GB" sz="2000" dirty="0" smtClean="0">
                <a:solidFill>
                  <a:srgbClr val="4E6A84"/>
                </a:solidFill>
                <a:latin typeface="Quicksand" panose="020B0604020202020204" charset="0"/>
              </a:rPr>
              <a:t>style gardens.</a:t>
            </a:r>
          </a:p>
        </p:txBody>
      </p:sp>
      <p:sp>
        <p:nvSpPr>
          <p:cNvPr id="13" name="Rectangle 12"/>
          <p:cNvSpPr/>
          <p:nvPr/>
        </p:nvSpPr>
        <p:spPr>
          <a:xfrm>
            <a:off x="643795" y="4838545"/>
            <a:ext cx="593480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rgbClr val="FFFFFF"/>
                </a:solidFill>
                <a:latin typeface="Quicksand" panose="020B0604020202020204" charset="0"/>
              </a:rPr>
              <a:t>In Eleanor’s diary she tells us that they enjoyed the picturesque beauty of their garden with their rose beds and the wild natural areas.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47"/>
          <a:stretch/>
        </p:blipFill>
        <p:spPr>
          <a:xfrm>
            <a:off x="6819900" y="596900"/>
            <a:ext cx="4853975" cy="5803900"/>
          </a:xfrm>
          <a:prstGeom prst="roundRect">
            <a:avLst/>
          </a:prstGeom>
          <a:ln w="38100">
            <a:solidFill>
              <a:srgbClr val="FFD966"/>
            </a:solidFill>
          </a:ln>
        </p:spPr>
      </p:pic>
    </p:spTree>
    <p:extLst>
      <p:ext uri="{BB962C8B-B14F-4D97-AF65-F5344CB8AC3E}">
        <p14:creationId xmlns:p14="http://schemas.microsoft.com/office/powerpoint/2010/main" val="1898079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34B70BE0-8B72-7A42-889A-1034EAE0907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4445000"/>
            <a:ext cx="12778668" cy="241300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542195" y="420944"/>
            <a:ext cx="7851790" cy="7063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4000" dirty="0" smtClean="0">
                <a:solidFill>
                  <a:srgbClr val="4E6A84"/>
                </a:solidFill>
                <a:latin typeface="Fredoka One" panose="02000000000000000000" pitchFamily="2" charset="77"/>
              </a:rPr>
              <a:t>Kitchen garden and fields</a:t>
            </a:r>
            <a:endParaRPr lang="en-GB" sz="4000" dirty="0">
              <a:solidFill>
                <a:srgbClr val="4E6A84"/>
              </a:solidFill>
              <a:latin typeface="Fredoka One" panose="02000000000000000000" pitchFamily="2" charset="77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643794" y="1347315"/>
            <a:ext cx="1110370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 smtClean="0">
                <a:solidFill>
                  <a:srgbClr val="4E6A84"/>
                </a:solidFill>
                <a:latin typeface="Quicksand" panose="020B0604020202020204" charset="0"/>
              </a:rPr>
              <a:t>The </a:t>
            </a:r>
            <a:r>
              <a:rPr lang="en-GB" sz="2000" b="1" dirty="0">
                <a:solidFill>
                  <a:srgbClr val="4E6A84"/>
                </a:solidFill>
                <a:latin typeface="Quicksand" panose="020B0604020202020204" charset="0"/>
              </a:rPr>
              <a:t>Ladies were romantics who wanted to live within the </a:t>
            </a:r>
            <a:r>
              <a:rPr lang="en-GB" sz="2000" b="1" dirty="0" smtClean="0">
                <a:solidFill>
                  <a:srgbClr val="4E6A84"/>
                </a:solidFill>
                <a:latin typeface="Quicksand" panose="020B0604020202020204" charset="0"/>
              </a:rPr>
              <a:t>Picturesque </a:t>
            </a:r>
            <a:r>
              <a:rPr lang="en-GB" sz="2000" b="1" dirty="0">
                <a:solidFill>
                  <a:srgbClr val="4E6A84"/>
                </a:solidFill>
                <a:latin typeface="Quicksand" panose="020B0604020202020204" charset="0"/>
              </a:rPr>
              <a:t>landscape, in harmony with the seasons. </a:t>
            </a:r>
            <a:r>
              <a:rPr lang="en-GB" sz="2000" dirty="0">
                <a:solidFill>
                  <a:srgbClr val="4E6A84"/>
                </a:solidFill>
                <a:latin typeface="Quicksand" panose="020B0604020202020204" charset="0"/>
              </a:rPr>
              <a:t>They set about </a:t>
            </a:r>
            <a:r>
              <a:rPr lang="en-GB" sz="2200" dirty="0">
                <a:solidFill>
                  <a:srgbClr val="D78643"/>
                </a:solidFill>
                <a:latin typeface="Fredoka One" panose="020B0604020202020204" charset="0"/>
              </a:rPr>
              <a:t>transforming</a:t>
            </a:r>
            <a:r>
              <a:rPr lang="en-GB" sz="2000" dirty="0">
                <a:solidFill>
                  <a:srgbClr val="4E6A84"/>
                </a:solidFill>
                <a:latin typeface="Quicksand" panose="020B0604020202020204" charset="0"/>
              </a:rPr>
              <a:t> the house and </a:t>
            </a:r>
            <a:r>
              <a:rPr lang="en-GB" sz="2000" dirty="0" smtClean="0">
                <a:solidFill>
                  <a:srgbClr val="4E6A84"/>
                </a:solidFill>
                <a:latin typeface="Quicksand" panose="020B0604020202020204" charset="0"/>
              </a:rPr>
              <a:t>gardens creating </a:t>
            </a:r>
            <a:r>
              <a:rPr lang="en-GB" sz="2000" dirty="0">
                <a:solidFill>
                  <a:srgbClr val="4E6A84"/>
                </a:solidFill>
                <a:latin typeface="Quicksand" panose="020B0604020202020204" charset="0"/>
              </a:rPr>
              <a:t>a </a:t>
            </a:r>
            <a:r>
              <a:rPr lang="en-GB" sz="2000" dirty="0" smtClean="0">
                <a:solidFill>
                  <a:srgbClr val="4E6A84"/>
                </a:solidFill>
                <a:latin typeface="Quicksand" panose="020B0604020202020204" charset="0"/>
              </a:rPr>
              <a:t>miniature </a:t>
            </a:r>
            <a:r>
              <a:rPr lang="en-GB" sz="2000" dirty="0">
                <a:solidFill>
                  <a:srgbClr val="4E6A84"/>
                </a:solidFill>
                <a:latin typeface="Quicksand" panose="020B0604020202020204" charset="0"/>
              </a:rPr>
              <a:t>estate with a shrubbery and </a:t>
            </a:r>
            <a:r>
              <a:rPr lang="en-GB" sz="2000" dirty="0" smtClean="0">
                <a:solidFill>
                  <a:srgbClr val="4E6A84"/>
                </a:solidFill>
                <a:latin typeface="Quicksand" panose="020B0604020202020204" charset="0"/>
              </a:rPr>
              <a:t>gardens.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383883" y="2291982"/>
            <a:ext cx="4020201" cy="345026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6789363" y="2893506"/>
            <a:ext cx="2813559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>
                <a:solidFill>
                  <a:srgbClr val="4E6A84"/>
                </a:solidFill>
                <a:latin typeface="Quicksand" panose="020B0604020202020204" charset="0"/>
              </a:rPr>
              <a:t>The kitchen garden </a:t>
            </a:r>
            <a:endParaRPr lang="en-GB" dirty="0" smtClean="0">
              <a:solidFill>
                <a:srgbClr val="4E6A84"/>
              </a:solidFill>
              <a:latin typeface="Quicksand" panose="020B0604020202020204" charset="0"/>
            </a:endParaRPr>
          </a:p>
          <a:p>
            <a:pPr algn="ctr"/>
            <a:r>
              <a:rPr lang="en-GB" dirty="0" smtClean="0">
                <a:solidFill>
                  <a:srgbClr val="4E6A84"/>
                </a:solidFill>
                <a:latin typeface="Quicksand" panose="020B0604020202020204" charset="0"/>
              </a:rPr>
              <a:t>and </a:t>
            </a:r>
            <a:r>
              <a:rPr lang="en-GB" dirty="0">
                <a:solidFill>
                  <a:srgbClr val="4E6A84"/>
                </a:solidFill>
                <a:latin typeface="Quicksand" panose="020B0604020202020204" charset="0"/>
              </a:rPr>
              <a:t>fields at Plas Newydd were important to the Ladies of Llangollen. They ate the food they </a:t>
            </a:r>
            <a:r>
              <a:rPr lang="en-GB" sz="2000" dirty="0">
                <a:solidFill>
                  <a:srgbClr val="D78643"/>
                </a:solidFill>
                <a:latin typeface="Fredoka One" panose="020B0604020202020204" charset="0"/>
              </a:rPr>
              <a:t>produced</a:t>
            </a:r>
            <a:r>
              <a:rPr lang="en-GB" dirty="0">
                <a:solidFill>
                  <a:srgbClr val="4E6A84"/>
                </a:solidFill>
                <a:latin typeface="Quicksand" panose="020B0604020202020204" charset="0"/>
              </a:rPr>
              <a:t> and sold potatoes for extra income</a:t>
            </a:r>
            <a:endParaRPr lang="en-GB" sz="2400" dirty="0">
              <a:solidFill>
                <a:srgbClr val="4E6A84"/>
              </a:solidFill>
              <a:latin typeface="Quicksand" panose="020B0604020202020204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7390" b="89917" l="19266" r="100000">
                        <a14:foregroundMark x1="56697" y1="19544" x2="65321" y2="84599"/>
                        <a14:foregroundMark x1="40183" y1="85428" x2="45688" y2="81630"/>
                        <a14:backgroundMark x1="38716" y1="46754" x2="38716" y2="4675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9566375" y="618318"/>
            <a:ext cx="3320848" cy="8829717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43794" y="2553592"/>
            <a:ext cx="574009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 smtClean="0">
                <a:solidFill>
                  <a:srgbClr val="4E6A84"/>
                </a:solidFill>
                <a:latin typeface="Quicksand" panose="020B0604020202020204" charset="0"/>
              </a:rPr>
              <a:t>Winding </a:t>
            </a:r>
            <a:r>
              <a:rPr lang="en-GB" sz="2000" dirty="0">
                <a:solidFill>
                  <a:srgbClr val="4E6A84"/>
                </a:solidFill>
                <a:latin typeface="Quicksand" panose="020B0604020202020204" charset="0"/>
              </a:rPr>
              <a:t>gravel paths led through the kitchen garden with four separate enclosures for fruit, vegetables and flowers. </a:t>
            </a:r>
            <a:r>
              <a:rPr lang="en-GB" sz="2000" dirty="0" smtClean="0">
                <a:solidFill>
                  <a:srgbClr val="4E6A84"/>
                </a:solidFill>
                <a:latin typeface="Quicksand" panose="020B0604020202020204" charset="0"/>
              </a:rPr>
              <a:t>Cows </a:t>
            </a:r>
            <a:r>
              <a:rPr lang="en-GB" sz="2000" dirty="0">
                <a:solidFill>
                  <a:srgbClr val="4E6A84"/>
                </a:solidFill>
                <a:latin typeface="Quicksand" panose="020B0604020202020204" charset="0"/>
              </a:rPr>
              <a:t>grazed the field in front of the house and milk products were churned in the rustic Dairy</a:t>
            </a:r>
            <a:r>
              <a:rPr lang="en-GB" sz="2000" dirty="0" smtClean="0">
                <a:solidFill>
                  <a:srgbClr val="4E6A84"/>
                </a:solidFill>
                <a:latin typeface="Quicksand" panose="020B0604020202020204" charset="0"/>
              </a:rPr>
              <a:t>.</a:t>
            </a:r>
            <a:endParaRPr lang="en-GB" sz="2000" dirty="0">
              <a:solidFill>
                <a:srgbClr val="4E6A84"/>
              </a:solidFill>
              <a:latin typeface="Quicksand" panose="020B060402020202020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2484" b="89372" l="8856" r="9620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932932" y="4184808"/>
            <a:ext cx="4505229" cy="3176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8660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34B70BE0-8B72-7A42-889A-1034EAE0907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3050" b="19658"/>
          <a:stretch/>
        </p:blipFill>
        <p:spPr>
          <a:xfrm flipH="1">
            <a:off x="-12702" y="4495800"/>
            <a:ext cx="12204701" cy="238760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542195" y="420944"/>
            <a:ext cx="7851790" cy="7063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4000" dirty="0" smtClean="0">
                <a:solidFill>
                  <a:srgbClr val="4E6A84"/>
                </a:solidFill>
                <a:latin typeface="Fredoka One" panose="02000000000000000000" pitchFamily="2" charset="77"/>
              </a:rPr>
              <a:t>Georgian Shrubbery</a:t>
            </a:r>
            <a:endParaRPr lang="en-GB" sz="4000" dirty="0">
              <a:solidFill>
                <a:srgbClr val="4E6A84"/>
              </a:solidFill>
              <a:latin typeface="Fredoka One" panose="02000000000000000000" pitchFamily="2" charset="77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4622800" y="1604660"/>
            <a:ext cx="5740400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4E6A84"/>
                </a:solidFill>
                <a:latin typeface="Quicksand" panose="020B0604020202020204" charset="0"/>
              </a:rPr>
              <a:t>Here </a:t>
            </a:r>
            <a:r>
              <a:rPr lang="en-GB" b="1" dirty="0" smtClean="0">
                <a:solidFill>
                  <a:srgbClr val="4E6A84"/>
                </a:solidFill>
                <a:latin typeface="Quicksand" panose="020B0604020202020204" charset="0"/>
              </a:rPr>
              <a:t>the Ladies </a:t>
            </a:r>
            <a:r>
              <a:rPr lang="en-GB" b="1" dirty="0">
                <a:solidFill>
                  <a:srgbClr val="4E6A84"/>
                </a:solidFill>
                <a:latin typeface="Quicksand" panose="020B0604020202020204" charset="0"/>
              </a:rPr>
              <a:t>could enjoy the sights and fragrances of the shrubbery, a wonderful collection of lilacs, laburnum, broom and 44 different variety </a:t>
            </a:r>
            <a:r>
              <a:rPr lang="en-GB" b="1" dirty="0" smtClean="0">
                <a:solidFill>
                  <a:srgbClr val="4E6A84"/>
                </a:solidFill>
                <a:latin typeface="Quicksand" panose="020B0604020202020204" charset="0"/>
              </a:rPr>
              <a:t>of roses planted alongside crocuses, </a:t>
            </a:r>
            <a:r>
              <a:rPr lang="en-GB" b="1" dirty="0">
                <a:solidFill>
                  <a:srgbClr val="4E6A84"/>
                </a:solidFill>
                <a:latin typeface="Quicksand" panose="020B0604020202020204" charset="0"/>
              </a:rPr>
              <a:t>wood </a:t>
            </a:r>
            <a:r>
              <a:rPr lang="en-GB" b="1" dirty="0" smtClean="0">
                <a:solidFill>
                  <a:srgbClr val="4E6A84"/>
                </a:solidFill>
                <a:latin typeface="Quicksand" panose="020B0604020202020204" charset="0"/>
              </a:rPr>
              <a:t>anemones </a:t>
            </a:r>
            <a:r>
              <a:rPr lang="en-GB" b="1" dirty="0">
                <a:solidFill>
                  <a:srgbClr val="4E6A84"/>
                </a:solidFill>
                <a:latin typeface="Quicksand" panose="020B0604020202020204" charset="0"/>
              </a:rPr>
              <a:t>and primroses. </a:t>
            </a:r>
            <a:endParaRPr lang="en-GB" b="1" dirty="0" smtClean="0">
              <a:solidFill>
                <a:srgbClr val="4E6A84"/>
              </a:solidFill>
              <a:latin typeface="Quicksand" panose="020B0604020202020204" charset="0"/>
            </a:endParaRPr>
          </a:p>
          <a:p>
            <a:endParaRPr lang="en-GB" dirty="0">
              <a:solidFill>
                <a:srgbClr val="4E6A84"/>
              </a:solidFill>
              <a:latin typeface="Quicksand" panose="020B0604020202020204" charset="0"/>
            </a:endParaRPr>
          </a:p>
          <a:p>
            <a:r>
              <a:rPr lang="en-GB" dirty="0" smtClean="0">
                <a:solidFill>
                  <a:srgbClr val="4E6A84"/>
                </a:solidFill>
                <a:latin typeface="Quicksand" panose="020B0604020202020204" charset="0"/>
              </a:rPr>
              <a:t>The </a:t>
            </a:r>
            <a:r>
              <a:rPr lang="en-GB" dirty="0">
                <a:solidFill>
                  <a:srgbClr val="4E6A84"/>
                </a:solidFill>
                <a:latin typeface="Quicksand" panose="020B0604020202020204" charset="0"/>
              </a:rPr>
              <a:t>planting was </a:t>
            </a:r>
            <a:r>
              <a:rPr lang="en-GB" sz="2000" dirty="0">
                <a:solidFill>
                  <a:srgbClr val="D78643"/>
                </a:solidFill>
                <a:latin typeface="Fredoka One" panose="020B0604020202020204" charset="0"/>
              </a:rPr>
              <a:t>inspired</a:t>
            </a:r>
            <a:r>
              <a:rPr lang="en-GB" dirty="0">
                <a:solidFill>
                  <a:srgbClr val="4E6A84"/>
                </a:solidFill>
                <a:latin typeface="Quicksand" panose="020B0604020202020204" charset="0"/>
              </a:rPr>
              <a:t> by the garden of Woodstock, Sarah's uncle and aunt's house in Ireland. At the side of the house was a Gothic arch with a </a:t>
            </a:r>
            <a:r>
              <a:rPr lang="en-GB" dirty="0" smtClean="0">
                <a:solidFill>
                  <a:srgbClr val="4E6A84"/>
                </a:solidFill>
                <a:latin typeface="Quicksand" panose="020B0604020202020204" charset="0"/>
              </a:rPr>
              <a:t>bell</a:t>
            </a:r>
            <a:r>
              <a:rPr lang="en-GB" dirty="0">
                <a:solidFill>
                  <a:srgbClr val="4E6A84"/>
                </a:solidFill>
                <a:latin typeface="Quicksand" panose="020B0604020202020204" charset="0"/>
              </a:rPr>
              <a:t>, used to summon the gardener. </a:t>
            </a:r>
            <a:r>
              <a:rPr lang="en-GB" dirty="0" smtClean="0">
                <a:solidFill>
                  <a:srgbClr val="4E6A84"/>
                </a:solidFill>
                <a:latin typeface="Quicksand" panose="020B0604020202020204" charset="0"/>
              </a:rPr>
              <a:t>The gardens were so impressive that Queen Charlotte requested her own copy of the garden plans!</a:t>
            </a:r>
            <a:endParaRPr lang="en-GB" dirty="0">
              <a:solidFill>
                <a:srgbClr val="4E6A84"/>
              </a:solidFill>
              <a:latin typeface="Quicksand" panose="020B0604020202020204" charset="0"/>
            </a:endParaRPr>
          </a:p>
          <a:p>
            <a:endParaRPr lang="en-GB" sz="2000" dirty="0">
              <a:solidFill>
                <a:srgbClr val="4E6A84"/>
              </a:solidFill>
              <a:latin typeface="Quicksand" panose="020B060402020202020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195" y="1355891"/>
            <a:ext cx="3758037" cy="5070239"/>
          </a:xfrm>
          <a:prstGeom prst="roundRect">
            <a:avLst/>
          </a:prstGeom>
          <a:ln w="38100">
            <a:solidFill>
              <a:srgbClr val="FFD966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7390" b="89917" l="0" r="97510">
                        <a14:foregroundMark x1="56130" y1="85704" x2="45977" y2="85773"/>
                        <a14:backgroundMark x1="53448" y1="83633" x2="53448" y2="836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r="-4780"/>
          <a:stretch/>
        </p:blipFill>
        <p:spPr>
          <a:xfrm>
            <a:off x="9764565" y="-279400"/>
            <a:ext cx="3337930" cy="8829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2802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34B70BE0-8B72-7A42-889A-1034EAE0907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098338"/>
            <a:ext cx="12689237" cy="2759663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542195" y="420944"/>
            <a:ext cx="7851790" cy="7063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4000" dirty="0" smtClean="0">
                <a:solidFill>
                  <a:srgbClr val="4E6A84"/>
                </a:solidFill>
                <a:latin typeface="Fredoka One" panose="02000000000000000000" pitchFamily="2" charset="77"/>
              </a:rPr>
              <a:t>The Dell</a:t>
            </a:r>
            <a:endParaRPr lang="en-GB" sz="4000" dirty="0">
              <a:solidFill>
                <a:srgbClr val="4E6A84"/>
              </a:solidFill>
              <a:latin typeface="Fredoka One" panose="02000000000000000000" pitchFamily="2" charset="77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643794" y="1347315"/>
            <a:ext cx="4545435" cy="9694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900" b="1" dirty="0" smtClean="0">
                <a:solidFill>
                  <a:srgbClr val="D78643"/>
                </a:solidFill>
                <a:latin typeface="Quicksand" panose="020B0604020202020204" charset="0"/>
              </a:rPr>
              <a:t>With </a:t>
            </a:r>
            <a:r>
              <a:rPr lang="en-GB" sz="1900" b="1" dirty="0">
                <a:solidFill>
                  <a:srgbClr val="D78643"/>
                </a:solidFill>
                <a:latin typeface="Quicksand" panose="020B0604020202020204" charset="0"/>
              </a:rPr>
              <a:t>work on the shrubbery and kitchen gardens completed, </a:t>
            </a:r>
            <a:r>
              <a:rPr lang="en-GB" sz="1900" b="1" dirty="0" smtClean="0">
                <a:solidFill>
                  <a:srgbClr val="D78643"/>
                </a:solidFill>
                <a:latin typeface="Quicksand" panose="020B0604020202020204" charset="0"/>
              </a:rPr>
              <a:t>the </a:t>
            </a:r>
            <a:r>
              <a:rPr lang="en-GB" sz="1900" b="1" dirty="0">
                <a:solidFill>
                  <a:srgbClr val="D78643"/>
                </a:solidFill>
                <a:latin typeface="Quicksand" panose="020B0604020202020204" charset="0"/>
              </a:rPr>
              <a:t>Ladies turned their attention to the Dell</a:t>
            </a:r>
            <a:r>
              <a:rPr lang="en-GB" sz="1900" b="1" dirty="0" smtClean="0">
                <a:solidFill>
                  <a:srgbClr val="D78643"/>
                </a:solidFill>
                <a:latin typeface="Quicksand" panose="020B0604020202020204" charset="0"/>
              </a:rPr>
              <a:t>.</a:t>
            </a:r>
            <a:endParaRPr lang="en-GB" sz="1900" dirty="0">
              <a:solidFill>
                <a:srgbClr val="D78643"/>
              </a:solidFill>
              <a:latin typeface="Quicksand" panose="020B0604020202020204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"/>
          <a:stretch/>
        </p:blipFill>
        <p:spPr>
          <a:xfrm>
            <a:off x="5471114" y="435351"/>
            <a:ext cx="6137747" cy="4098757"/>
          </a:xfrm>
          <a:prstGeom prst="roundRect">
            <a:avLst/>
          </a:prstGeom>
          <a:ln w="38100">
            <a:solidFill>
              <a:srgbClr val="FFD966"/>
            </a:solidFill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585414" y="3735512"/>
            <a:ext cx="3624062" cy="2739629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912570" y="4098338"/>
            <a:ext cx="268949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 smtClean="0">
                <a:solidFill>
                  <a:srgbClr val="4E6A84"/>
                </a:solidFill>
                <a:latin typeface="Quicksand" panose="020B0604020202020204" charset="0"/>
              </a:rPr>
              <a:t>We also added </a:t>
            </a:r>
            <a:r>
              <a:rPr lang="en-GB" dirty="0">
                <a:solidFill>
                  <a:srgbClr val="4E6A84"/>
                </a:solidFill>
                <a:latin typeface="Quicksand" panose="020B0604020202020204" charset="0"/>
              </a:rPr>
              <a:t>features like the urn and font from Valle </a:t>
            </a:r>
            <a:r>
              <a:rPr lang="en-GB" dirty="0" err="1">
                <a:solidFill>
                  <a:srgbClr val="4E6A84"/>
                </a:solidFill>
                <a:latin typeface="Quicksand" panose="020B0604020202020204" charset="0"/>
              </a:rPr>
              <a:t>Crucis</a:t>
            </a:r>
            <a:r>
              <a:rPr lang="en-GB" dirty="0">
                <a:solidFill>
                  <a:srgbClr val="4E6A84"/>
                </a:solidFill>
                <a:latin typeface="Quicksand" panose="020B0604020202020204" charset="0"/>
              </a:rPr>
              <a:t> </a:t>
            </a:r>
            <a:r>
              <a:rPr lang="en-GB" dirty="0" smtClean="0">
                <a:solidFill>
                  <a:srgbClr val="4E6A84"/>
                </a:solidFill>
                <a:latin typeface="Quicksand" panose="020B0604020202020204" charset="0"/>
              </a:rPr>
              <a:t>Abbey and had </a:t>
            </a:r>
            <a:r>
              <a:rPr lang="en-GB" dirty="0">
                <a:solidFill>
                  <a:srgbClr val="4E6A84"/>
                </a:solidFill>
                <a:latin typeface="Quicksand" panose="020B0604020202020204" charset="0"/>
              </a:rPr>
              <a:t>a Summerhouse built with a small library inside!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7431" b="90417" l="18978" r="100000">
                        <a14:foregroundMark x1="56204" y1="19653" x2="64781" y2="85069"/>
                        <a14:foregroundMark x1="39781" y1="85903" x2="45255" y2="82083"/>
                        <a14:backgroundMark x1="38321" y1="47014" x2="38321" y2="4701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-578"/>
          <a:stretch/>
        </p:blipFill>
        <p:spPr>
          <a:xfrm flipH="1">
            <a:off x="9422222" y="1182145"/>
            <a:ext cx="3337930" cy="8829717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43794" y="2513207"/>
            <a:ext cx="4385406" cy="21390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900" dirty="0" smtClean="0">
                <a:solidFill>
                  <a:srgbClr val="4E6A84"/>
                </a:solidFill>
                <a:latin typeface="Quicksand" panose="020B0604020202020204" charset="0"/>
              </a:rPr>
              <a:t>The </a:t>
            </a:r>
            <a:r>
              <a:rPr lang="en-GB" sz="1900" dirty="0" err="1">
                <a:solidFill>
                  <a:srgbClr val="4E6A84"/>
                </a:solidFill>
                <a:latin typeface="Quicksand" panose="020B0604020202020204" charset="0"/>
              </a:rPr>
              <a:t>Cyflymen</a:t>
            </a:r>
            <a:r>
              <a:rPr lang="en-GB" sz="1900" dirty="0">
                <a:solidFill>
                  <a:srgbClr val="4E6A84"/>
                </a:solidFill>
                <a:latin typeface="Quicksand" panose="020B0604020202020204" charset="0"/>
              </a:rPr>
              <a:t> stream was the perfect backdrop for a wild, woodland garden. Waterfalls were enhanced, pools were </a:t>
            </a:r>
            <a:r>
              <a:rPr lang="en-GB" sz="1900" dirty="0" smtClean="0">
                <a:solidFill>
                  <a:srgbClr val="4E6A84"/>
                </a:solidFill>
                <a:latin typeface="Quicksand" panose="020B0604020202020204" charset="0"/>
              </a:rPr>
              <a:t>deepened, inscribed benched were built </a:t>
            </a:r>
            <a:r>
              <a:rPr lang="en-GB" sz="1900" dirty="0">
                <a:solidFill>
                  <a:srgbClr val="4E6A84"/>
                </a:solidFill>
                <a:latin typeface="Quicksand" panose="020B0604020202020204" charset="0"/>
              </a:rPr>
              <a:t>and paths were created to crisscross the stream over wooden bridges. </a:t>
            </a:r>
          </a:p>
        </p:txBody>
      </p:sp>
    </p:spTree>
    <p:extLst>
      <p:ext uri="{BB962C8B-B14F-4D97-AF65-F5344CB8AC3E}">
        <p14:creationId xmlns:p14="http://schemas.microsoft.com/office/powerpoint/2010/main" val="910640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D5D1A419-1C33-4342-88BF-8D15BF609A7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3548226"/>
            <a:ext cx="12192001" cy="330977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EC444F7-5E5D-B842-8AB5-203B1FA367CA}"/>
              </a:ext>
            </a:extLst>
          </p:cNvPr>
          <p:cNvSpPr txBox="1"/>
          <p:nvPr/>
        </p:nvSpPr>
        <p:spPr>
          <a:xfrm>
            <a:off x="574766" y="625291"/>
            <a:ext cx="64791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4E6A84"/>
                </a:solidFill>
                <a:latin typeface="Quicksand" panose="020B0604020202020204" charset="0"/>
              </a:rPr>
              <a:t>We know so much about the gardens and what they looked like because of the many written and artistic records. Visitors enjoyed painting the gardens and </a:t>
            </a:r>
            <a:r>
              <a:rPr lang="en-GB" b="1" dirty="0" smtClean="0">
                <a:solidFill>
                  <a:srgbClr val="4E6A84"/>
                </a:solidFill>
                <a:latin typeface="Quicksand" panose="020B0604020202020204" charset="0"/>
              </a:rPr>
              <a:t>Dell. Eleanor’s </a:t>
            </a:r>
            <a:r>
              <a:rPr lang="en-GB" b="1" dirty="0" smtClean="0">
                <a:solidFill>
                  <a:srgbClr val="4E6A84"/>
                </a:solidFill>
                <a:latin typeface="Quicksand" panose="020B0604020202020204" charset="0"/>
              </a:rPr>
              <a:t>diaries also contained many </a:t>
            </a:r>
            <a:r>
              <a:rPr lang="en-GB" b="1" dirty="0">
                <a:solidFill>
                  <a:srgbClr val="4E6A84"/>
                </a:solidFill>
                <a:latin typeface="Quicksand" panose="020B0604020202020204" charset="0"/>
              </a:rPr>
              <a:t>detailed </a:t>
            </a:r>
            <a:r>
              <a:rPr lang="en-GB" b="1" dirty="0" smtClean="0">
                <a:solidFill>
                  <a:srgbClr val="4E6A84"/>
                </a:solidFill>
                <a:latin typeface="Quicksand" panose="020B0604020202020204" charset="0"/>
              </a:rPr>
              <a:t>descriptions. </a:t>
            </a:r>
            <a:endParaRPr lang="en-GB" b="1" dirty="0">
              <a:solidFill>
                <a:srgbClr val="4E6A84"/>
              </a:solidFill>
              <a:latin typeface="Quicksand" panose="020B060402020202020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72417" y="442304"/>
            <a:ext cx="4512803" cy="5970324"/>
          </a:xfrm>
          <a:prstGeom prst="roundRect">
            <a:avLst/>
          </a:prstGeom>
          <a:ln w="38100">
            <a:solidFill>
              <a:srgbClr val="FFD966"/>
            </a:solidFill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5361" y="2066346"/>
            <a:ext cx="5841524" cy="4346282"/>
          </a:xfrm>
          <a:prstGeom prst="roundRect">
            <a:avLst/>
          </a:prstGeom>
          <a:ln w="38100">
            <a:solidFill>
              <a:srgbClr val="FFD966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56547" y="2202129"/>
            <a:ext cx="3836124" cy="5708744"/>
          </a:xfrm>
          <a:prstGeom prst="rect">
            <a:avLst/>
          </a:prstGeom>
        </p:spPr>
      </p:pic>
      <p:sp>
        <p:nvSpPr>
          <p:cNvPr id="19" name="tab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25199870-E06E-7747-AA00-3D82DF46AD19}"/>
              </a:ext>
            </a:extLst>
          </p:cNvPr>
          <p:cNvSpPr/>
          <p:nvPr/>
        </p:nvSpPr>
        <p:spPr>
          <a:xfrm>
            <a:off x="8549673" y="5400911"/>
            <a:ext cx="3388937" cy="466489"/>
          </a:xfrm>
          <a:prstGeom prst="roundRect">
            <a:avLst>
              <a:gd name="adj" fmla="val 33750"/>
            </a:avLst>
          </a:prstGeom>
          <a:solidFill>
            <a:srgbClr val="FFD9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rgbClr val="4E6A84"/>
                </a:solidFill>
                <a:latin typeface="Fredoka One" panose="020B0604020202020204" charset="0"/>
              </a:rPr>
              <a:t>Lady Leighton paintings</a:t>
            </a:r>
            <a:endParaRPr lang="en-GB" sz="2000" dirty="0">
              <a:solidFill>
                <a:srgbClr val="4E6A84"/>
              </a:solidFill>
              <a:latin typeface="Fredoka One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2189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4B70BE0-8B72-7A42-889A-1034EAE0907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037366"/>
            <a:ext cx="12193059" cy="2858376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622501" y="657955"/>
            <a:ext cx="5488361" cy="7154405"/>
            <a:chOff x="622502" y="657955"/>
            <a:chExt cx="4935810" cy="7154405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C2018A6C-E7DA-A04D-B019-AE58875BCFD4}"/>
                </a:ext>
              </a:extLst>
            </p:cNvPr>
            <p:cNvGrpSpPr/>
            <p:nvPr/>
          </p:nvGrpSpPr>
          <p:grpSpPr>
            <a:xfrm>
              <a:off x="622502" y="657955"/>
              <a:ext cx="4935810" cy="7154405"/>
              <a:chOff x="5122693" y="2939838"/>
              <a:chExt cx="3690496" cy="6593404"/>
            </a:xfrm>
          </p:grpSpPr>
          <p:pic>
            <p:nvPicPr>
              <p:cNvPr id="9" name="Graphic 11">
                <a:extLst>
                  <a:ext uri="{FF2B5EF4-FFF2-40B4-BE49-F238E27FC236}">
                    <a16:creationId xmlns:a16="http://schemas.microsoft.com/office/drawing/2014/main" id="{93DE2649-99BA-8047-8421-DFC4AAB77F0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  <a:ext uri="{96DAC541-7B7A-43D3-8B79-37D633B846F1}">
                    <asvg:svgBlip xmlns:asvg="http://schemas.microsoft.com/office/drawing/2016/SVG/main" xmlns="" r:embed="rId9"/>
                  </a:ext>
                </a:extLst>
              </a:blip>
              <a:stretch>
                <a:fillRect/>
              </a:stretch>
            </p:blipFill>
            <p:spPr>
              <a:xfrm flipH="1">
                <a:off x="5122693" y="2939838"/>
                <a:ext cx="3690496" cy="6593404"/>
              </a:xfrm>
              <a:prstGeom prst="rect">
                <a:avLst/>
              </a:prstGeom>
            </p:spPr>
          </p:pic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9595D39-4F6C-EA45-9027-DC4783050CFC}"/>
                  </a:ext>
                </a:extLst>
              </p:cNvPr>
              <p:cNvSpPr txBox="1"/>
              <p:nvPr/>
            </p:nvSpPr>
            <p:spPr>
              <a:xfrm>
                <a:off x="5467974" y="4601382"/>
                <a:ext cx="2930505" cy="27513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dirty="0">
                    <a:solidFill>
                      <a:srgbClr val="FFFFFF"/>
                    </a:solidFill>
                    <a:latin typeface="Quicksand" panose="020B0604020202020204" charset="0"/>
                  </a:rPr>
                  <a:t>First read through the questions </a:t>
                </a:r>
                <a:r>
                  <a:rPr lang="en-GB" sz="2000" dirty="0" smtClean="0">
                    <a:solidFill>
                      <a:srgbClr val="FFFFFF"/>
                    </a:solidFill>
                    <a:latin typeface="Quicksand" panose="020B0604020202020204" charset="0"/>
                  </a:rPr>
                  <a:t>on the next slide as </a:t>
                </a:r>
                <a:r>
                  <a:rPr lang="en-GB" sz="2000" dirty="0">
                    <a:solidFill>
                      <a:srgbClr val="FFFFFF"/>
                    </a:solidFill>
                    <a:latin typeface="Quicksand" panose="020B0604020202020204" charset="0"/>
                  </a:rPr>
                  <a:t>a class and check the meaning of any new words. </a:t>
                </a:r>
                <a:r>
                  <a:rPr lang="en-GB" sz="2000" dirty="0" smtClean="0">
                    <a:solidFill>
                      <a:srgbClr val="FFFFFF"/>
                    </a:solidFill>
                    <a:latin typeface="Quicksand" panose="020B0604020202020204" charset="0"/>
                  </a:rPr>
                  <a:t>Then </a:t>
                </a:r>
                <a:r>
                  <a:rPr lang="en-GB" sz="2000" dirty="0">
                    <a:solidFill>
                      <a:srgbClr val="FFFFFF"/>
                    </a:solidFill>
                    <a:latin typeface="Quicksand" panose="020B0604020202020204" charset="0"/>
                  </a:rPr>
                  <a:t>watch the </a:t>
                </a:r>
                <a:r>
                  <a:rPr lang="en-GB" sz="2000" dirty="0" smtClean="0">
                    <a:solidFill>
                      <a:srgbClr val="FFFFFF"/>
                    </a:solidFill>
                    <a:latin typeface="Quicksand" panose="020B0604020202020204" charset="0"/>
                  </a:rPr>
                  <a:t>film, created using extracts from Eleanor’s diary and answer </a:t>
                </a:r>
                <a:r>
                  <a:rPr lang="en-GB" sz="2000" dirty="0">
                    <a:solidFill>
                      <a:srgbClr val="FFFFFF"/>
                    </a:solidFill>
                    <a:latin typeface="Quicksand" panose="020B0604020202020204" charset="0"/>
                  </a:rPr>
                  <a:t>the questions. </a:t>
                </a:r>
              </a:p>
              <a:p>
                <a:endParaRPr lang="en-GB" sz="2800" dirty="0">
                  <a:solidFill>
                    <a:schemeClr val="bg1"/>
                  </a:solidFill>
                  <a:latin typeface="Quicksand" pitchFamily="2" charset="77"/>
                </a:endParaRPr>
              </a:p>
              <a:p>
                <a:endParaRPr lang="en-GB" sz="2200" dirty="0">
                  <a:solidFill>
                    <a:schemeClr val="bg1"/>
                  </a:solidFill>
                  <a:latin typeface="Quicksand" pitchFamily="2" charset="77"/>
                </a:endParaRPr>
              </a:p>
              <a:p>
                <a:endParaRPr lang="en-US" dirty="0"/>
              </a:p>
            </p:txBody>
          </p:sp>
        </p:grpSp>
        <p:sp>
          <p:nvSpPr>
            <p:cNvPr id="2" name="Rectangle 1"/>
            <p:cNvSpPr/>
            <p:nvPr/>
          </p:nvSpPr>
          <p:spPr>
            <a:xfrm>
              <a:off x="1178629" y="1648281"/>
              <a:ext cx="3606568" cy="70634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4000" dirty="0" smtClean="0">
                  <a:solidFill>
                    <a:srgbClr val="FFFFFF"/>
                  </a:solidFill>
                  <a:latin typeface="Fredoka One" panose="02000000000000000000" pitchFamily="2" charset="77"/>
                </a:rPr>
                <a:t>Activity 1:</a:t>
              </a:r>
              <a:endParaRPr lang="en-GB" sz="4000" dirty="0">
                <a:solidFill>
                  <a:srgbClr val="FFFFFF"/>
                </a:solidFill>
                <a:latin typeface="Fredoka One" panose="02000000000000000000" pitchFamily="2" charset="77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893530" y="4584591"/>
            <a:ext cx="4541652" cy="1722407"/>
            <a:chOff x="6670160" y="933422"/>
            <a:chExt cx="4541652" cy="1722407"/>
          </a:xfrm>
        </p:grpSpPr>
        <p:sp>
          <p:nvSpPr>
            <p:cNvPr id="17" name="tab">
              <a:hlinkClick r:id="rId10"/>
              <a:hlinkHover r:id="" action="ppaction://noaction" highlightClick="1"/>
              <a:extLst>
                <a:ext uri="{FF2B5EF4-FFF2-40B4-BE49-F238E27FC236}">
                  <a16:creationId xmlns:a16="http://schemas.microsoft.com/office/drawing/2014/main" id="{5892CCC1-E28C-1046-A60C-74891DCE1820}"/>
                </a:ext>
              </a:extLst>
            </p:cNvPr>
            <p:cNvSpPr/>
            <p:nvPr/>
          </p:nvSpPr>
          <p:spPr>
            <a:xfrm rot="10800000">
              <a:off x="7179474" y="1264412"/>
              <a:ext cx="4032338" cy="1391417"/>
            </a:xfrm>
            <a:prstGeom prst="roundRect">
              <a:avLst>
                <a:gd name="adj" fmla="val 33750"/>
              </a:avLst>
            </a:prstGeom>
            <a:solidFill>
              <a:srgbClr val="9FB7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9AB8DE"/>
                </a:solidFill>
              </a:endParaRPr>
            </a:p>
          </p:txBody>
        </p:sp>
        <p:sp>
          <p:nvSpPr>
            <p:cNvPr id="18" name="tab">
              <a:hlinkHover r:id="" action="ppaction://noaction" highlightClick="1"/>
              <a:extLst>
                <a:ext uri="{FF2B5EF4-FFF2-40B4-BE49-F238E27FC236}">
                  <a16:creationId xmlns:a16="http://schemas.microsoft.com/office/drawing/2014/main" id="{5892CCC1-E28C-1046-A60C-74891DCE1820}"/>
                </a:ext>
              </a:extLst>
            </p:cNvPr>
            <p:cNvSpPr/>
            <p:nvPr/>
          </p:nvSpPr>
          <p:spPr>
            <a:xfrm rot="9865933">
              <a:off x="6997842" y="933422"/>
              <a:ext cx="1510064" cy="628613"/>
            </a:xfrm>
            <a:prstGeom prst="roundRect">
              <a:avLst>
                <a:gd name="adj" fmla="val 33750"/>
              </a:avLst>
            </a:prstGeom>
            <a:solidFill>
              <a:srgbClr val="D786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9AB8DE"/>
                </a:solidFill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6BD39C7C-2A28-6747-8C82-DDBBF1808F9E}"/>
                </a:ext>
              </a:extLst>
            </p:cNvPr>
            <p:cNvSpPr txBox="1"/>
            <p:nvPr/>
          </p:nvSpPr>
          <p:spPr>
            <a:xfrm rot="20672902">
              <a:off x="6670160" y="979908"/>
              <a:ext cx="216542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800" dirty="0" smtClean="0">
                  <a:solidFill>
                    <a:srgbClr val="FFD966"/>
                  </a:solidFill>
                  <a:latin typeface="Fredoka One" panose="020B0604020202020204" charset="0"/>
                </a:rPr>
                <a:t>Watch</a:t>
              </a:r>
              <a:endParaRPr lang="en-US" sz="2800" dirty="0">
                <a:solidFill>
                  <a:srgbClr val="FFD966"/>
                </a:solidFill>
                <a:latin typeface="Quicksand" pitchFamily="2" charset="77"/>
              </a:endParaRPr>
            </a:p>
          </p:txBody>
        </p:sp>
        <p:sp>
          <p:nvSpPr>
            <p:cNvPr id="20" name="TextBox 19">
              <a:hlinkClick r:id="rId11"/>
              <a:extLst>
                <a:ext uri="{FF2B5EF4-FFF2-40B4-BE49-F238E27FC236}">
                  <a16:creationId xmlns:a16="http://schemas.microsoft.com/office/drawing/2014/main" id="{6BD39C7C-2A28-6747-8C82-DDBBF1808F9E}"/>
                </a:ext>
              </a:extLst>
            </p:cNvPr>
            <p:cNvSpPr txBox="1"/>
            <p:nvPr/>
          </p:nvSpPr>
          <p:spPr>
            <a:xfrm>
              <a:off x="7484907" y="1483067"/>
              <a:ext cx="3404309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800" dirty="0" smtClean="0">
                  <a:solidFill>
                    <a:srgbClr val="FFFFFF"/>
                  </a:solidFill>
                  <a:latin typeface="Fredoka One" panose="020B0604020202020204" charset="0"/>
                </a:rPr>
                <a:t>Champions of    the Picturesque</a:t>
              </a:r>
              <a:endParaRPr lang="en-GB" sz="2800" dirty="0">
                <a:solidFill>
                  <a:srgbClr val="FFFFFF"/>
                </a:solidFill>
                <a:latin typeface="Fredoka One" panose="020B0604020202020204" charset="0"/>
              </a:endParaRPr>
            </a:p>
          </p:txBody>
        </p:sp>
      </p:grp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90699">
            <a:off x="6686381" y="637997"/>
            <a:ext cx="4931156" cy="3645750"/>
          </a:xfrm>
          <a:prstGeom prst="roundRect">
            <a:avLst/>
          </a:prstGeom>
          <a:ln w="38100">
            <a:solidFill>
              <a:srgbClr val="FFD966"/>
            </a:solidFill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342778">
            <a:off x="7269099" y="3862758"/>
            <a:ext cx="3562522" cy="2542953"/>
          </a:xfrm>
          <a:prstGeom prst="roundRect">
            <a:avLst/>
          </a:prstGeom>
          <a:ln w="38100">
            <a:solidFill>
              <a:srgbClr val="FFD966"/>
            </a:solidFill>
          </a:ln>
        </p:spPr>
      </p:pic>
    </p:spTree>
    <p:extLst>
      <p:ext uri="{BB962C8B-B14F-4D97-AF65-F5344CB8AC3E}">
        <p14:creationId xmlns:p14="http://schemas.microsoft.com/office/powerpoint/2010/main" val="1211838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4B70BE0-8B72-7A42-889A-1034EAE0907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037366"/>
            <a:ext cx="12193059" cy="2858376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919240" y="351999"/>
            <a:ext cx="6510260" cy="6250931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109340" y="1106863"/>
            <a:ext cx="5462564" cy="49628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GB" sz="1500" dirty="0" smtClean="0">
                <a:solidFill>
                  <a:srgbClr val="4E6A84"/>
                </a:solidFill>
                <a:latin typeface="Fredoka One" panose="020B0604020202020204" charset="0"/>
              </a:rPr>
              <a:t>1. What </a:t>
            </a:r>
            <a:r>
              <a:rPr lang="en-GB" sz="1500" dirty="0">
                <a:solidFill>
                  <a:srgbClr val="4E6A84"/>
                </a:solidFill>
                <a:latin typeface="Fredoka One" panose="020B0604020202020204" charset="0"/>
              </a:rPr>
              <a:t>are </a:t>
            </a:r>
            <a:r>
              <a:rPr lang="en-GB" sz="1500" dirty="0" smtClean="0">
                <a:solidFill>
                  <a:srgbClr val="4E6A84"/>
                </a:solidFill>
                <a:latin typeface="Fredoka One" panose="020B0604020202020204" charset="0"/>
              </a:rPr>
              <a:t>the Ladies </a:t>
            </a:r>
            <a:r>
              <a:rPr lang="en-GB" sz="1500" dirty="0">
                <a:solidFill>
                  <a:srgbClr val="4E6A84"/>
                </a:solidFill>
                <a:latin typeface="Fredoka One" panose="020B0604020202020204" charset="0"/>
              </a:rPr>
              <a:t>going to </a:t>
            </a:r>
            <a:endParaRPr lang="en-GB" sz="1500" dirty="0" smtClean="0">
              <a:solidFill>
                <a:srgbClr val="4E6A84"/>
              </a:solidFill>
              <a:latin typeface="Fredoka One" panose="020B0604020202020204" charset="0"/>
            </a:endParaRPr>
          </a:p>
          <a:p>
            <a:pPr lvl="0" algn="ctr"/>
            <a:r>
              <a:rPr lang="en-GB" sz="1500" dirty="0" smtClean="0">
                <a:solidFill>
                  <a:srgbClr val="4E6A84"/>
                </a:solidFill>
                <a:latin typeface="Fredoka One" panose="020B0604020202020204" charset="0"/>
              </a:rPr>
              <a:t>show and tell us about in this short film? </a:t>
            </a:r>
          </a:p>
          <a:p>
            <a:pPr lvl="0" algn="ctr"/>
            <a:endParaRPr lang="en-GB" sz="1000" dirty="0">
              <a:solidFill>
                <a:srgbClr val="D78643"/>
              </a:solidFill>
              <a:latin typeface="Fredoka One" panose="020B0604020202020204" charset="0"/>
            </a:endParaRPr>
          </a:p>
          <a:p>
            <a:pPr lvl="0" algn="ctr"/>
            <a:r>
              <a:rPr lang="en-GB" sz="1500" dirty="0" smtClean="0">
                <a:solidFill>
                  <a:srgbClr val="D78643"/>
                </a:solidFill>
                <a:latin typeface="Fredoka One" panose="020B0604020202020204" charset="0"/>
              </a:rPr>
              <a:t>2. What </a:t>
            </a:r>
            <a:r>
              <a:rPr lang="en-GB" sz="1500" dirty="0">
                <a:solidFill>
                  <a:srgbClr val="D78643"/>
                </a:solidFill>
                <a:latin typeface="Fredoka One" panose="020B0604020202020204" charset="0"/>
              </a:rPr>
              <a:t>animals do they have</a:t>
            </a:r>
            <a:r>
              <a:rPr lang="en-GB" sz="1500" dirty="0" smtClean="0">
                <a:solidFill>
                  <a:srgbClr val="D78643"/>
                </a:solidFill>
                <a:latin typeface="Fredoka One" panose="020B0604020202020204" charset="0"/>
              </a:rPr>
              <a:t>?</a:t>
            </a:r>
          </a:p>
          <a:p>
            <a:pPr lvl="0" algn="ctr"/>
            <a:endParaRPr lang="en-GB" sz="1000" dirty="0">
              <a:solidFill>
                <a:srgbClr val="4E6A84"/>
              </a:solidFill>
              <a:latin typeface="Fredoka One" panose="020B0604020202020204" charset="0"/>
            </a:endParaRPr>
          </a:p>
          <a:p>
            <a:pPr lvl="0" algn="ctr"/>
            <a:r>
              <a:rPr lang="en-GB" sz="1500" dirty="0" smtClean="0">
                <a:solidFill>
                  <a:srgbClr val="4E6A84"/>
                </a:solidFill>
                <a:latin typeface="Fredoka One" panose="020B0604020202020204" charset="0"/>
              </a:rPr>
              <a:t>3. Who </a:t>
            </a:r>
            <a:r>
              <a:rPr lang="en-GB" sz="1500" dirty="0">
                <a:solidFill>
                  <a:srgbClr val="4E6A84"/>
                </a:solidFill>
                <a:latin typeface="Fredoka One" panose="020B0604020202020204" charset="0"/>
              </a:rPr>
              <a:t>plans the planting scheme of the garden</a:t>
            </a:r>
            <a:r>
              <a:rPr lang="en-GB" sz="1500" dirty="0" smtClean="0">
                <a:solidFill>
                  <a:srgbClr val="4E6A84"/>
                </a:solidFill>
                <a:latin typeface="Fredoka One" panose="020B0604020202020204" charset="0"/>
              </a:rPr>
              <a:t>?</a:t>
            </a:r>
          </a:p>
          <a:p>
            <a:pPr lvl="0" algn="ctr"/>
            <a:endParaRPr lang="en-GB" sz="1000" dirty="0">
              <a:solidFill>
                <a:srgbClr val="4E6A84"/>
              </a:solidFill>
              <a:latin typeface="Fredoka One" panose="020B0604020202020204" charset="0"/>
            </a:endParaRPr>
          </a:p>
          <a:p>
            <a:pPr lvl="0" algn="ctr"/>
            <a:r>
              <a:rPr lang="en-GB" sz="1500" dirty="0" smtClean="0">
                <a:solidFill>
                  <a:srgbClr val="D78643"/>
                </a:solidFill>
                <a:latin typeface="Fredoka One" panose="020B0604020202020204" charset="0"/>
              </a:rPr>
              <a:t>4. What do </a:t>
            </a:r>
            <a:r>
              <a:rPr lang="en-GB" sz="1500" dirty="0">
                <a:solidFill>
                  <a:srgbClr val="D78643"/>
                </a:solidFill>
                <a:latin typeface="Fredoka One" panose="020B0604020202020204" charset="0"/>
              </a:rPr>
              <a:t>they grow? </a:t>
            </a:r>
            <a:endParaRPr lang="en-GB" sz="1500" dirty="0" smtClean="0">
              <a:solidFill>
                <a:srgbClr val="D78643"/>
              </a:solidFill>
              <a:latin typeface="Fredoka One" panose="020B0604020202020204" charset="0"/>
            </a:endParaRPr>
          </a:p>
          <a:p>
            <a:pPr lvl="0" algn="ctr"/>
            <a:endParaRPr lang="en-GB" sz="1050" dirty="0">
              <a:solidFill>
                <a:srgbClr val="4E6A84"/>
              </a:solidFill>
              <a:latin typeface="Fredoka One" panose="020B0604020202020204" charset="0"/>
            </a:endParaRPr>
          </a:p>
          <a:p>
            <a:pPr lvl="0" algn="ctr"/>
            <a:r>
              <a:rPr lang="en-GB" sz="1500" dirty="0" smtClean="0">
                <a:solidFill>
                  <a:srgbClr val="4E6A84"/>
                </a:solidFill>
                <a:latin typeface="Fredoka One" panose="020B0604020202020204" charset="0"/>
              </a:rPr>
              <a:t>5. How </a:t>
            </a:r>
            <a:r>
              <a:rPr lang="en-GB" sz="1500" dirty="0">
                <a:solidFill>
                  <a:srgbClr val="4E6A84"/>
                </a:solidFill>
                <a:latin typeface="Fredoka One" panose="020B0604020202020204" charset="0"/>
              </a:rPr>
              <a:t>many varieties of rose do they grow? </a:t>
            </a:r>
            <a:endParaRPr lang="en-GB" sz="1500" dirty="0" smtClean="0">
              <a:solidFill>
                <a:srgbClr val="4E6A84"/>
              </a:solidFill>
              <a:latin typeface="Fredoka One" panose="020B0604020202020204" charset="0"/>
            </a:endParaRPr>
          </a:p>
          <a:p>
            <a:pPr lvl="0" algn="ctr"/>
            <a:endParaRPr lang="en-GB" sz="1050" dirty="0">
              <a:solidFill>
                <a:srgbClr val="4E6A84"/>
              </a:solidFill>
              <a:latin typeface="Fredoka One" panose="020B0604020202020204" charset="0"/>
            </a:endParaRPr>
          </a:p>
          <a:p>
            <a:pPr lvl="0" algn="ctr"/>
            <a:r>
              <a:rPr lang="en-GB" sz="1500" dirty="0" smtClean="0">
                <a:solidFill>
                  <a:srgbClr val="D78643"/>
                </a:solidFill>
                <a:latin typeface="Fredoka One" panose="020B0604020202020204" charset="0"/>
              </a:rPr>
              <a:t>6. In the </a:t>
            </a:r>
            <a:r>
              <a:rPr lang="en-GB" sz="1500" dirty="0">
                <a:solidFill>
                  <a:srgbClr val="D78643"/>
                </a:solidFill>
                <a:latin typeface="Fredoka One" panose="020B0604020202020204" charset="0"/>
              </a:rPr>
              <a:t>rustic dairy what does the machine make?</a:t>
            </a:r>
          </a:p>
          <a:p>
            <a:pPr lvl="0" algn="ctr"/>
            <a:endParaRPr lang="en-GB" sz="1050" dirty="0" smtClean="0">
              <a:solidFill>
                <a:srgbClr val="4E6A84"/>
              </a:solidFill>
              <a:latin typeface="Fredoka One" panose="020B0604020202020204" charset="0"/>
            </a:endParaRPr>
          </a:p>
          <a:p>
            <a:pPr lvl="0" algn="ctr"/>
            <a:r>
              <a:rPr lang="en-GB" sz="1500" dirty="0" smtClean="0">
                <a:solidFill>
                  <a:srgbClr val="4E6A84"/>
                </a:solidFill>
                <a:latin typeface="Fredoka One" panose="020B0604020202020204" charset="0"/>
              </a:rPr>
              <a:t>7. What </a:t>
            </a:r>
            <a:r>
              <a:rPr lang="en-GB" sz="1500" dirty="0">
                <a:solidFill>
                  <a:srgbClr val="4E6A84"/>
                </a:solidFill>
                <a:latin typeface="Fredoka One" panose="020B0604020202020204" charset="0"/>
              </a:rPr>
              <a:t>present did their friend send </a:t>
            </a:r>
            <a:endParaRPr lang="en-GB" sz="1500" dirty="0" smtClean="0">
              <a:solidFill>
                <a:srgbClr val="4E6A84"/>
              </a:solidFill>
              <a:latin typeface="Fredoka One" panose="020B0604020202020204" charset="0"/>
            </a:endParaRPr>
          </a:p>
          <a:p>
            <a:pPr lvl="0" algn="ctr"/>
            <a:r>
              <a:rPr lang="en-GB" sz="1500" dirty="0" smtClean="0">
                <a:solidFill>
                  <a:srgbClr val="4E6A84"/>
                </a:solidFill>
                <a:latin typeface="Fredoka One" panose="020B0604020202020204" charset="0"/>
              </a:rPr>
              <a:t>them </a:t>
            </a:r>
            <a:r>
              <a:rPr lang="en-GB" sz="1500" dirty="0">
                <a:solidFill>
                  <a:srgbClr val="4E6A84"/>
                </a:solidFill>
                <a:latin typeface="Fredoka One" panose="020B0604020202020204" charset="0"/>
              </a:rPr>
              <a:t>with a poem attached? </a:t>
            </a:r>
            <a:endParaRPr lang="en-GB" sz="1500" dirty="0" smtClean="0">
              <a:solidFill>
                <a:srgbClr val="4E6A84"/>
              </a:solidFill>
              <a:latin typeface="Fredoka One" panose="020B0604020202020204" charset="0"/>
            </a:endParaRPr>
          </a:p>
          <a:p>
            <a:pPr lvl="0" algn="ctr"/>
            <a:endParaRPr lang="en-GB" sz="1000" dirty="0">
              <a:solidFill>
                <a:srgbClr val="4E6A84"/>
              </a:solidFill>
              <a:latin typeface="Fredoka One" panose="020B0604020202020204" charset="0"/>
            </a:endParaRPr>
          </a:p>
          <a:p>
            <a:pPr lvl="0" algn="ctr"/>
            <a:r>
              <a:rPr lang="en-GB" sz="1500" dirty="0" smtClean="0">
                <a:solidFill>
                  <a:srgbClr val="D78643"/>
                </a:solidFill>
                <a:latin typeface="Fredoka One" panose="020B0604020202020204" charset="0"/>
              </a:rPr>
              <a:t>8. In </a:t>
            </a:r>
            <a:r>
              <a:rPr lang="en-GB" sz="1500" dirty="0">
                <a:solidFill>
                  <a:srgbClr val="D78643"/>
                </a:solidFill>
                <a:latin typeface="Fredoka One" panose="020B0604020202020204" charset="0"/>
              </a:rPr>
              <a:t>the Dell there is a rustic urn, where did </a:t>
            </a:r>
            <a:endParaRPr lang="en-GB" sz="1500" dirty="0" smtClean="0">
              <a:solidFill>
                <a:srgbClr val="D78643"/>
              </a:solidFill>
              <a:latin typeface="Fredoka One" panose="020B0604020202020204" charset="0"/>
            </a:endParaRPr>
          </a:p>
          <a:p>
            <a:pPr lvl="0" algn="ctr"/>
            <a:r>
              <a:rPr lang="en-GB" sz="1500" dirty="0" smtClean="0">
                <a:solidFill>
                  <a:srgbClr val="D78643"/>
                </a:solidFill>
                <a:latin typeface="Fredoka One" panose="020B0604020202020204" charset="0"/>
              </a:rPr>
              <a:t>they ‘borrow’ </a:t>
            </a:r>
            <a:r>
              <a:rPr lang="en-GB" sz="1500" dirty="0">
                <a:solidFill>
                  <a:srgbClr val="D78643"/>
                </a:solidFill>
                <a:latin typeface="Fredoka One" panose="020B0604020202020204" charset="0"/>
              </a:rPr>
              <a:t>it from</a:t>
            </a:r>
            <a:r>
              <a:rPr lang="en-GB" sz="1500" dirty="0" smtClean="0">
                <a:solidFill>
                  <a:srgbClr val="D78643"/>
                </a:solidFill>
                <a:latin typeface="Fredoka One" panose="020B0604020202020204" charset="0"/>
              </a:rPr>
              <a:t>?</a:t>
            </a:r>
          </a:p>
          <a:p>
            <a:pPr lvl="0" algn="ctr"/>
            <a:endParaRPr lang="en-GB" sz="1000" dirty="0">
              <a:solidFill>
                <a:srgbClr val="4E6A84"/>
              </a:solidFill>
              <a:latin typeface="Fredoka One" panose="020B0604020202020204" charset="0"/>
            </a:endParaRPr>
          </a:p>
          <a:p>
            <a:pPr lvl="0" algn="ctr"/>
            <a:r>
              <a:rPr lang="en-GB" sz="1500" dirty="0" smtClean="0">
                <a:solidFill>
                  <a:srgbClr val="4E6A84"/>
                </a:solidFill>
                <a:latin typeface="Fredoka One" panose="020B0604020202020204" charset="0"/>
              </a:rPr>
              <a:t>9. What </a:t>
            </a:r>
            <a:r>
              <a:rPr lang="en-GB" sz="1500" dirty="0">
                <a:solidFill>
                  <a:srgbClr val="4E6A84"/>
                </a:solidFill>
                <a:latin typeface="Fredoka One" panose="020B0604020202020204" charset="0"/>
              </a:rPr>
              <a:t>makes the </a:t>
            </a:r>
            <a:r>
              <a:rPr lang="en-GB" sz="1500" dirty="0" err="1">
                <a:solidFill>
                  <a:srgbClr val="4E6A84"/>
                </a:solidFill>
                <a:latin typeface="Fredoka One" panose="020B0604020202020204" charset="0"/>
              </a:rPr>
              <a:t>C</a:t>
            </a:r>
            <a:r>
              <a:rPr lang="en-GB" sz="1500" dirty="0" err="1" smtClean="0">
                <a:solidFill>
                  <a:srgbClr val="4E6A84"/>
                </a:solidFill>
                <a:latin typeface="Fredoka One" panose="020B0604020202020204" charset="0"/>
              </a:rPr>
              <a:t>yflymen</a:t>
            </a:r>
            <a:r>
              <a:rPr lang="en-GB" sz="1500" dirty="0" smtClean="0">
                <a:solidFill>
                  <a:srgbClr val="4E6A84"/>
                </a:solidFill>
                <a:latin typeface="Fredoka One" panose="020B0604020202020204" charset="0"/>
              </a:rPr>
              <a:t> </a:t>
            </a:r>
            <a:r>
              <a:rPr lang="en-GB" sz="1500" dirty="0">
                <a:solidFill>
                  <a:srgbClr val="4E6A84"/>
                </a:solidFill>
                <a:latin typeface="Fredoka One" panose="020B0604020202020204" charset="0"/>
              </a:rPr>
              <a:t>brook </a:t>
            </a:r>
            <a:endParaRPr lang="en-GB" sz="1500" dirty="0" smtClean="0">
              <a:solidFill>
                <a:srgbClr val="4E6A84"/>
              </a:solidFill>
              <a:latin typeface="Fredoka One" panose="020B0604020202020204" charset="0"/>
            </a:endParaRPr>
          </a:p>
          <a:p>
            <a:pPr lvl="0" algn="ctr"/>
            <a:r>
              <a:rPr lang="en-GB" sz="1500" dirty="0" smtClean="0">
                <a:solidFill>
                  <a:srgbClr val="4E6A84"/>
                </a:solidFill>
                <a:latin typeface="Fredoka One" panose="020B0604020202020204" charset="0"/>
              </a:rPr>
              <a:t>more </a:t>
            </a:r>
            <a:r>
              <a:rPr lang="en-GB" sz="1500" dirty="0">
                <a:solidFill>
                  <a:srgbClr val="4E6A84"/>
                </a:solidFill>
                <a:latin typeface="Fredoka One" panose="020B0604020202020204" charset="0"/>
              </a:rPr>
              <a:t>picturesque? </a:t>
            </a:r>
            <a:endParaRPr lang="en-GB" sz="1500" dirty="0" smtClean="0">
              <a:solidFill>
                <a:srgbClr val="4E6A84"/>
              </a:solidFill>
              <a:latin typeface="Fredoka One" panose="020B0604020202020204" charset="0"/>
            </a:endParaRPr>
          </a:p>
          <a:p>
            <a:pPr lvl="0" algn="ctr"/>
            <a:endParaRPr lang="en-GB" sz="1000" dirty="0">
              <a:solidFill>
                <a:srgbClr val="D78643"/>
              </a:solidFill>
              <a:latin typeface="Fredoka One" panose="020B0604020202020204" charset="0"/>
            </a:endParaRPr>
          </a:p>
          <a:p>
            <a:pPr lvl="0" algn="ctr"/>
            <a:r>
              <a:rPr lang="en-GB" sz="1500" dirty="0" smtClean="0">
                <a:solidFill>
                  <a:srgbClr val="D78643"/>
                </a:solidFill>
                <a:latin typeface="Fredoka One" panose="020B0604020202020204" charset="0"/>
              </a:rPr>
              <a:t>10. What </a:t>
            </a:r>
            <a:r>
              <a:rPr lang="en-GB" sz="1500" dirty="0">
                <a:solidFill>
                  <a:srgbClr val="D78643"/>
                </a:solidFill>
                <a:latin typeface="Fredoka One" panose="020B0604020202020204" charset="0"/>
              </a:rPr>
              <a:t>other picturesque </a:t>
            </a:r>
            <a:r>
              <a:rPr lang="en-GB" sz="1500" dirty="0" smtClean="0">
                <a:solidFill>
                  <a:srgbClr val="D78643"/>
                </a:solidFill>
                <a:latin typeface="Fredoka One" panose="020B0604020202020204" charset="0"/>
              </a:rPr>
              <a:t>features </a:t>
            </a:r>
            <a:r>
              <a:rPr lang="en-GB" sz="1500" dirty="0">
                <a:solidFill>
                  <a:srgbClr val="D78643"/>
                </a:solidFill>
                <a:latin typeface="Fredoka One" panose="020B0604020202020204" charset="0"/>
              </a:rPr>
              <a:t>did </a:t>
            </a:r>
            <a:endParaRPr lang="en-GB" sz="1500" dirty="0" smtClean="0">
              <a:solidFill>
                <a:srgbClr val="D78643"/>
              </a:solidFill>
              <a:latin typeface="Fredoka One" panose="020B0604020202020204" charset="0"/>
            </a:endParaRPr>
          </a:p>
          <a:p>
            <a:pPr lvl="0" algn="ctr"/>
            <a:r>
              <a:rPr lang="en-GB" sz="1500" dirty="0" smtClean="0">
                <a:solidFill>
                  <a:srgbClr val="D78643"/>
                </a:solidFill>
                <a:latin typeface="Fredoka One" panose="020B0604020202020204" charset="0"/>
              </a:rPr>
              <a:t>you </a:t>
            </a:r>
            <a:r>
              <a:rPr lang="en-GB" sz="1500" dirty="0">
                <a:solidFill>
                  <a:srgbClr val="D78643"/>
                </a:solidFill>
                <a:latin typeface="Fredoka One" panose="020B0604020202020204" charset="0"/>
              </a:rPr>
              <a:t>notice on their tour?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7390" b="89917" l="0" r="97510">
                        <a14:foregroundMark x1="56130" y1="85704" x2="45977" y2="85773"/>
                        <a14:backgroundMark x1="53448" y1="83633" x2="53448" y2="836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r="-4780"/>
          <a:stretch/>
        </p:blipFill>
        <p:spPr>
          <a:xfrm>
            <a:off x="9044106" y="-587800"/>
            <a:ext cx="3337930" cy="8829717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7431" b="90417" l="18978" r="100000">
                        <a14:foregroundMark x1="56204" y1="19653" x2="64781" y2="85069"/>
                        <a14:foregroundMark x1="39781" y1="85903" x2="45255" y2="82083"/>
                        <a14:backgroundMark x1="38321" y1="47014" x2="38321" y2="4701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-578"/>
          <a:stretch/>
        </p:blipFill>
        <p:spPr>
          <a:xfrm>
            <a:off x="6148131" y="-817708"/>
            <a:ext cx="3337930" cy="8829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9831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581247" y="462527"/>
            <a:ext cx="10111099" cy="585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3200" dirty="0" smtClean="0">
                <a:solidFill>
                  <a:srgbClr val="D78643"/>
                </a:solidFill>
                <a:latin typeface="Fredoka One" panose="02000000000000000000" pitchFamily="2" charset="77"/>
              </a:rPr>
              <a:t>Teacher Notes – </a:t>
            </a:r>
            <a:r>
              <a:rPr lang="en-GB" sz="3200" dirty="0" smtClean="0">
                <a:solidFill>
                  <a:srgbClr val="4E6A84"/>
                </a:solidFill>
                <a:latin typeface="Fredoka One" panose="02000000000000000000" pitchFamily="2" charset="77"/>
              </a:rPr>
              <a:t>Champions of the Picturesque</a:t>
            </a:r>
            <a:endParaRPr lang="en-US" sz="3200" dirty="0" smtClean="0">
              <a:solidFill>
                <a:srgbClr val="D78643"/>
              </a:solidFill>
              <a:latin typeface="Quicksand" panose="020B0604020202020204" charset="0"/>
              <a:cs typeface="Arial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7243666" y="1681272"/>
            <a:ext cx="4326034" cy="3877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4E6A84"/>
                </a:solidFill>
                <a:latin typeface="Fredoka One" panose="020B0604020202020204" charset="0"/>
              </a:rPr>
              <a:t>A</a:t>
            </a:r>
            <a:r>
              <a:rPr lang="en-GB" sz="1600" dirty="0" smtClean="0">
                <a:solidFill>
                  <a:srgbClr val="4E6A84"/>
                </a:solidFill>
                <a:latin typeface="Fredoka One" panose="020B0604020202020204" charset="0"/>
              </a:rPr>
              <a:t>nswers to the Champions of the </a:t>
            </a:r>
          </a:p>
          <a:p>
            <a:r>
              <a:rPr lang="en-GB" sz="1600" dirty="0" smtClean="0">
                <a:solidFill>
                  <a:srgbClr val="4E6A84"/>
                </a:solidFill>
                <a:latin typeface="Fredoka One" panose="020B0604020202020204" charset="0"/>
              </a:rPr>
              <a:t>Picturesque task:</a:t>
            </a:r>
          </a:p>
          <a:p>
            <a:endParaRPr lang="en-GB" sz="1600" dirty="0">
              <a:solidFill>
                <a:srgbClr val="4E6A84"/>
              </a:solidFill>
              <a:latin typeface="Quicksand" panose="020B0604020202020204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n-GB" sz="1400" dirty="0">
                <a:solidFill>
                  <a:srgbClr val="4E6A84"/>
                </a:solidFill>
                <a:latin typeface="Quicksand" panose="020B0604020202020204" charset="0"/>
              </a:rPr>
              <a:t>Home circuit, ornamental farm, grounds and </a:t>
            </a:r>
            <a:r>
              <a:rPr lang="en-GB" sz="1400" dirty="0" smtClean="0">
                <a:solidFill>
                  <a:srgbClr val="4E6A84"/>
                </a:solidFill>
                <a:latin typeface="Quicksand" panose="020B0604020202020204" charset="0"/>
              </a:rPr>
              <a:t>gardens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GB" sz="1400" dirty="0">
                <a:solidFill>
                  <a:srgbClr val="4E6A84"/>
                </a:solidFill>
                <a:latin typeface="Quicksand" panose="020B0604020202020204" charset="0"/>
              </a:rPr>
              <a:t>Hens, cows, dogs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GB" sz="1400" dirty="0" smtClean="0">
                <a:solidFill>
                  <a:srgbClr val="4E6A84"/>
                </a:solidFill>
                <a:latin typeface="Quicksand" panose="020B0604020202020204" charset="0"/>
              </a:rPr>
              <a:t>Sarah </a:t>
            </a:r>
            <a:r>
              <a:rPr lang="en-GB" sz="1400" dirty="0" err="1">
                <a:solidFill>
                  <a:srgbClr val="4E6A84"/>
                </a:solidFill>
                <a:latin typeface="Quicksand" panose="020B0604020202020204" charset="0"/>
              </a:rPr>
              <a:t>Ponsonby</a:t>
            </a:r>
            <a:endParaRPr lang="en-GB" sz="1400" dirty="0">
              <a:solidFill>
                <a:srgbClr val="4E6A84"/>
              </a:solidFill>
              <a:latin typeface="Quicksand" panose="020B0604020202020204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n-GB" sz="1400" dirty="0" smtClean="0">
                <a:solidFill>
                  <a:srgbClr val="4E6A84"/>
                </a:solidFill>
                <a:latin typeface="Quicksand" panose="020B0604020202020204" charset="0"/>
              </a:rPr>
              <a:t>Asparagus</a:t>
            </a:r>
            <a:r>
              <a:rPr lang="en-GB" sz="1400" dirty="0">
                <a:solidFill>
                  <a:srgbClr val="4E6A84"/>
                </a:solidFill>
                <a:latin typeface="Quicksand" panose="020B0604020202020204" charset="0"/>
              </a:rPr>
              <a:t>, cucumber, vines (grapes), gooseberries, potatoes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GB" sz="1400" dirty="0">
                <a:solidFill>
                  <a:srgbClr val="4E6A84"/>
                </a:solidFill>
                <a:latin typeface="Quicksand" panose="020B0604020202020204" charset="0"/>
              </a:rPr>
              <a:t>44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GB" sz="1400" dirty="0">
                <a:solidFill>
                  <a:srgbClr val="4E6A84"/>
                </a:solidFill>
                <a:latin typeface="Quicksand" panose="020B0604020202020204" charset="0"/>
              </a:rPr>
              <a:t>Butter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GB" sz="1400" dirty="0">
                <a:solidFill>
                  <a:srgbClr val="4E6A84"/>
                </a:solidFill>
                <a:latin typeface="Quicksand" panose="020B0604020202020204" charset="0"/>
              </a:rPr>
              <a:t>A cow – called Linda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GB" sz="1400" dirty="0">
                <a:solidFill>
                  <a:srgbClr val="4E6A84"/>
                </a:solidFill>
                <a:latin typeface="Quicksand" panose="020B0604020202020204" charset="0"/>
              </a:rPr>
              <a:t>Valle </a:t>
            </a:r>
            <a:r>
              <a:rPr lang="en-GB" sz="1400" dirty="0" err="1">
                <a:solidFill>
                  <a:srgbClr val="4E6A84"/>
                </a:solidFill>
                <a:latin typeface="Quicksand" panose="020B0604020202020204" charset="0"/>
              </a:rPr>
              <a:t>Crucis</a:t>
            </a:r>
            <a:r>
              <a:rPr lang="en-GB" sz="1400" dirty="0">
                <a:solidFill>
                  <a:srgbClr val="4E6A84"/>
                </a:solidFill>
                <a:latin typeface="Quicksand" panose="020B0604020202020204" charset="0"/>
              </a:rPr>
              <a:t> Abbey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GB" sz="1400" dirty="0">
                <a:solidFill>
                  <a:srgbClr val="4E6A84"/>
                </a:solidFill>
                <a:latin typeface="Quicksand" panose="020B0604020202020204" charset="0"/>
              </a:rPr>
              <a:t>Tumbled rocks and frothing waters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GB" sz="1400" dirty="0">
                <a:solidFill>
                  <a:srgbClr val="4E6A84"/>
                </a:solidFill>
                <a:latin typeface="Quicksand" panose="020B0604020202020204" charset="0"/>
              </a:rPr>
              <a:t>Bridges, winding paths, flowers (wild and planted), trees, views and vistas of the scenery, Dinas Bran </a:t>
            </a:r>
            <a:r>
              <a:rPr lang="en-GB" sz="1400" dirty="0" smtClean="0">
                <a:solidFill>
                  <a:srgbClr val="4E6A84"/>
                </a:solidFill>
                <a:latin typeface="Quicksand" panose="020B0604020202020204" charset="0"/>
              </a:rPr>
              <a:t>Castle.</a:t>
            </a:r>
            <a:endParaRPr lang="en-GB" sz="1600" dirty="0" smtClean="0">
              <a:solidFill>
                <a:srgbClr val="4E6A84"/>
              </a:solidFill>
              <a:latin typeface="Fredoka One" panose="020B060402020202020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" y="6342434"/>
            <a:ext cx="12192000" cy="563210"/>
          </a:xfrm>
          <a:prstGeom prst="rect">
            <a:avLst/>
          </a:prstGeom>
          <a:solidFill>
            <a:srgbClr val="9FB7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687125" y="1678916"/>
            <a:ext cx="5294576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rgbClr val="4E6A84"/>
                </a:solidFill>
                <a:latin typeface="Fredoka One" panose="020B0604020202020204" charset="0"/>
              </a:rPr>
              <a:t>Plan a visit:</a:t>
            </a:r>
          </a:p>
          <a:p>
            <a:endParaRPr lang="en-GB" sz="800" dirty="0">
              <a:solidFill>
                <a:srgbClr val="4E6A84"/>
              </a:solidFill>
              <a:latin typeface="Fredoka One" panose="020B0604020202020204" charset="0"/>
            </a:endParaRPr>
          </a:p>
          <a:p>
            <a:r>
              <a:rPr lang="en-GB" dirty="0" smtClean="0">
                <a:solidFill>
                  <a:srgbClr val="4E6A84"/>
                </a:solidFill>
                <a:latin typeface="Quicksand" panose="020B0604020202020204" charset="0"/>
              </a:rPr>
              <a:t>You </a:t>
            </a:r>
            <a:r>
              <a:rPr lang="en-GB" dirty="0">
                <a:solidFill>
                  <a:srgbClr val="4E6A84"/>
                </a:solidFill>
                <a:latin typeface="Quicksand" panose="020B0604020202020204" charset="0"/>
              </a:rPr>
              <a:t>can plan a visit to Plas Newydd Historic House and gardens in Llangollen. There are options for self-guided visits or guided tours. Please see the </a:t>
            </a:r>
            <a:r>
              <a:rPr lang="en-GB" dirty="0">
                <a:solidFill>
                  <a:srgbClr val="D78643"/>
                </a:solidFill>
                <a:latin typeface="Fredoka One" panose="020B0604020202020204" charset="0"/>
              </a:rPr>
              <a:t>Visiting Plas Newydd </a:t>
            </a:r>
            <a:r>
              <a:rPr lang="en-GB" dirty="0">
                <a:solidFill>
                  <a:srgbClr val="4E6A84"/>
                </a:solidFill>
                <a:latin typeface="Quicksand" panose="020B0604020202020204" charset="0"/>
              </a:rPr>
              <a:t>activities for more information</a:t>
            </a:r>
            <a:r>
              <a:rPr lang="en-GB" dirty="0" smtClean="0">
                <a:solidFill>
                  <a:srgbClr val="4E6A84"/>
                </a:solidFill>
                <a:latin typeface="Quicksand" panose="020B0604020202020204" charset="0"/>
              </a:rPr>
              <a:t>.</a:t>
            </a:r>
          </a:p>
          <a:p>
            <a:endParaRPr lang="en-GB" sz="2000" dirty="0">
              <a:solidFill>
                <a:srgbClr val="4E6A84"/>
              </a:solidFill>
              <a:latin typeface="Quicksand" panose="020B0604020202020204" charset="0"/>
            </a:endParaRPr>
          </a:p>
          <a:p>
            <a:r>
              <a:rPr lang="en-GB" sz="2400" dirty="0" smtClean="0">
                <a:solidFill>
                  <a:srgbClr val="4E6A84"/>
                </a:solidFill>
                <a:latin typeface="Fredoka One" panose="020B0604020202020204" charset="0"/>
              </a:rPr>
              <a:t>Post visit </a:t>
            </a:r>
            <a:r>
              <a:rPr lang="en-GB" sz="2400" dirty="0">
                <a:solidFill>
                  <a:srgbClr val="4E6A84"/>
                </a:solidFill>
                <a:latin typeface="Fredoka One" panose="020B0604020202020204" charset="0"/>
              </a:rPr>
              <a:t>a</a:t>
            </a:r>
            <a:r>
              <a:rPr lang="en-GB" sz="2400" dirty="0" smtClean="0">
                <a:solidFill>
                  <a:srgbClr val="4E6A84"/>
                </a:solidFill>
                <a:latin typeface="Fredoka One" panose="020B0604020202020204" charset="0"/>
              </a:rPr>
              <a:t>ctivity:</a:t>
            </a:r>
          </a:p>
          <a:p>
            <a:endParaRPr lang="en-GB" sz="800" dirty="0" smtClean="0">
              <a:solidFill>
                <a:srgbClr val="4E6A84"/>
              </a:solidFill>
              <a:latin typeface="Fredoka One" panose="020B0604020202020204" charset="0"/>
            </a:endParaRPr>
          </a:p>
          <a:p>
            <a:r>
              <a:rPr lang="en-GB" dirty="0" smtClean="0">
                <a:solidFill>
                  <a:srgbClr val="4E6A84"/>
                </a:solidFill>
                <a:latin typeface="Quicksand" panose="020B0604020202020204" charset="0"/>
              </a:rPr>
              <a:t>Write </a:t>
            </a:r>
            <a:r>
              <a:rPr lang="en-GB" dirty="0">
                <a:solidFill>
                  <a:srgbClr val="4E6A84"/>
                </a:solidFill>
                <a:latin typeface="Quicksand" panose="020B0604020202020204" charset="0"/>
              </a:rPr>
              <a:t>a diary entry to record what happened on your </a:t>
            </a:r>
            <a:r>
              <a:rPr lang="en-GB" dirty="0" smtClean="0">
                <a:solidFill>
                  <a:srgbClr val="4E6A84"/>
                </a:solidFill>
                <a:latin typeface="Quicksand" panose="020B0604020202020204" charset="0"/>
              </a:rPr>
              <a:t>visit to Plas Newydd. </a:t>
            </a:r>
          </a:p>
          <a:p>
            <a:r>
              <a:rPr lang="en-GB" dirty="0" smtClean="0">
                <a:solidFill>
                  <a:srgbClr val="4E6A84"/>
                </a:solidFill>
                <a:latin typeface="Quicksand" panose="020B0604020202020204" charset="0"/>
              </a:rPr>
              <a:t>Use </a:t>
            </a:r>
            <a:r>
              <a:rPr lang="en-GB" dirty="0">
                <a:solidFill>
                  <a:srgbClr val="4E6A84"/>
                </a:solidFill>
                <a:latin typeface="Quicksand" panose="020B0604020202020204" charset="0"/>
              </a:rPr>
              <a:t>your senses to help record the day, what did you see, hear, smell, touch and taste? </a:t>
            </a:r>
          </a:p>
        </p:txBody>
      </p:sp>
      <p:cxnSp>
        <p:nvCxnSpPr>
          <p:cNvPr id="3" name="Straight Connector 2"/>
          <p:cNvCxnSpPr/>
          <p:nvPr/>
        </p:nvCxnSpPr>
        <p:spPr>
          <a:xfrm>
            <a:off x="6536483" y="1627132"/>
            <a:ext cx="38100" cy="3986268"/>
          </a:xfrm>
          <a:prstGeom prst="line">
            <a:avLst/>
          </a:prstGeom>
          <a:ln>
            <a:solidFill>
              <a:srgbClr val="4E6A8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3403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47862</TotalTime>
  <Words>1016</Words>
  <Application>Microsoft Office PowerPoint</Application>
  <PresentationFormat>Widescreen</PresentationFormat>
  <Paragraphs>141</Paragraphs>
  <Slides>12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Fredoka One</vt:lpstr>
      <vt:lpstr>Calibri</vt:lpstr>
      <vt:lpstr>Quicksand</vt:lpstr>
      <vt:lpstr>Times New Roman</vt:lpstr>
      <vt:lpstr>Arial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BUCKINGHAM Matt</dc:creator>
  <cp:lastModifiedBy>Sallyanne Hall</cp:lastModifiedBy>
  <cp:revision>418</cp:revision>
  <dcterms:created xsi:type="dcterms:W3CDTF">2021-04-09T09:19:43Z</dcterms:created>
  <dcterms:modified xsi:type="dcterms:W3CDTF">2024-10-21T11:18:32Z</dcterms:modified>
</cp:coreProperties>
</file>